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73" r:id="rId11"/>
    <p:sldId id="264" r:id="rId12"/>
    <p:sldId id="265" r:id="rId13"/>
    <p:sldId id="266" r:id="rId14"/>
    <p:sldId id="267" r:id="rId15"/>
    <p:sldId id="268" r:id="rId16"/>
    <p:sldId id="270" r:id="rId17"/>
    <p:sldId id="272" r:id="rId18"/>
    <p:sldId id="271" r:id="rId19"/>
    <p:sldId id="276" r:id="rId20"/>
  </p:sldIdLst>
  <p:sldSz cx="18288000" cy="10287000"/>
  <p:notesSz cx="6858000" cy="9144000"/>
  <p:embeddedFontLst>
    <p:embeddedFont>
      <p:font typeface="Century Gothic Paneuropean" panose="020B0604020202020204" charset="0"/>
      <p:regular r:id="rId22"/>
    </p:embeddedFont>
    <p:embeddedFont>
      <p:font typeface="Century Gothic Paneuropean Heavy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3" autoAdjust="0"/>
    <p:restoredTop sz="93657" autoAdjust="0"/>
  </p:normalViewPr>
  <p:slideViewPr>
    <p:cSldViewPr>
      <p:cViewPr varScale="1">
        <p:scale>
          <a:sx n="56" d="100"/>
          <a:sy n="56" d="100"/>
        </p:scale>
        <p:origin x="10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229A1-EF6D-45A3-9348-8CC8BF4308EF}" type="datetimeFigureOut">
              <a:rPr lang="en-PH" smtClean="0"/>
              <a:t>18/09/2025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F4501-8BDB-48B2-BC7E-3D66BCFAB9C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925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707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9743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5320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CF4501-8BDB-48B2-BC7E-3D66BCFAB9C9}" type="slidenum">
              <a:rPr lang="en-PH" smtClean="0"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42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1928337" y="3366512"/>
            <a:ext cx="7107950" cy="3553975"/>
          </a:xfrm>
          <a:custGeom>
            <a:avLst/>
            <a:gdLst/>
            <a:ahLst/>
            <a:cxnLst/>
            <a:rect l="l" t="t" r="r" b="b"/>
            <a:pathLst>
              <a:path w="7107950" h="3553975">
                <a:moveTo>
                  <a:pt x="0" y="0"/>
                </a:moveTo>
                <a:lnTo>
                  <a:pt x="7107950" y="0"/>
                </a:lnTo>
                <a:lnTo>
                  <a:pt x="7107950" y="3553975"/>
                </a:lnTo>
                <a:lnTo>
                  <a:pt x="0" y="3553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68" b="-468"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3" name="Group 3"/>
          <p:cNvGrpSpPr/>
          <p:nvPr/>
        </p:nvGrpSpPr>
        <p:grpSpPr>
          <a:xfrm>
            <a:off x="10457732" y="5143500"/>
            <a:ext cx="3553975" cy="3553975"/>
            <a:chOff x="0" y="0"/>
            <a:chExt cx="4738633" cy="47386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738624" cy="4738624"/>
            </a:xfrm>
            <a:custGeom>
              <a:avLst/>
              <a:gdLst/>
              <a:ahLst/>
              <a:cxnLst/>
              <a:rect l="l" t="t" r="r" b="b"/>
              <a:pathLst>
                <a:path w="4738624" h="4738624">
                  <a:moveTo>
                    <a:pt x="2369312" y="0"/>
                  </a:moveTo>
                  <a:cubicBezTo>
                    <a:pt x="1060831" y="0"/>
                    <a:pt x="0" y="1060831"/>
                    <a:pt x="0" y="2369312"/>
                  </a:cubicBezTo>
                  <a:cubicBezTo>
                    <a:pt x="0" y="3677793"/>
                    <a:pt x="1060831" y="4738624"/>
                    <a:pt x="2369312" y="4738624"/>
                  </a:cubicBezTo>
                  <a:cubicBezTo>
                    <a:pt x="3677793" y="4738624"/>
                    <a:pt x="4738624" y="3677793"/>
                    <a:pt x="4738624" y="2369312"/>
                  </a:cubicBezTo>
                  <a:cubicBezTo>
                    <a:pt x="4738624" y="1060831"/>
                    <a:pt x="3677793" y="0"/>
                    <a:pt x="2369312" y="0"/>
                  </a:cubicBezTo>
                  <a:close/>
                </a:path>
              </a:pathLst>
            </a:custGeom>
            <a:solidFill>
              <a:srgbClr val="230871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64899" y="1989347"/>
            <a:ext cx="5513152" cy="5513152"/>
          </a:xfrm>
          <a:custGeom>
            <a:avLst/>
            <a:gdLst/>
            <a:ahLst/>
            <a:cxnLst/>
            <a:rect l="l" t="t" r="r" b="b"/>
            <a:pathLst>
              <a:path w="5513152" h="5513152">
                <a:moveTo>
                  <a:pt x="0" y="0"/>
                </a:moveTo>
                <a:lnTo>
                  <a:pt x="5513152" y="0"/>
                </a:lnTo>
                <a:lnTo>
                  <a:pt x="5513152" y="5513152"/>
                </a:lnTo>
                <a:lnTo>
                  <a:pt x="0" y="551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7770922" y="1028700"/>
            <a:ext cx="9914568" cy="7434447"/>
            <a:chOff x="0" y="0"/>
            <a:chExt cx="13219424" cy="99125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219430" cy="9912604"/>
            </a:xfrm>
            <a:custGeom>
              <a:avLst/>
              <a:gdLst/>
              <a:ahLst/>
              <a:cxnLst/>
              <a:rect l="l" t="t" r="r" b="b"/>
              <a:pathLst>
                <a:path w="13219430" h="9912604">
                  <a:moveTo>
                    <a:pt x="0" y="0"/>
                  </a:moveTo>
                  <a:lnTo>
                    <a:pt x="13219430" y="0"/>
                  </a:lnTo>
                  <a:lnTo>
                    <a:pt x="13219430" y="9912604"/>
                  </a:lnTo>
                  <a:lnTo>
                    <a:pt x="0" y="9912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991" r="-299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4705" y="6337540"/>
            <a:ext cx="7976322" cy="393859"/>
            <a:chOff x="0" y="0"/>
            <a:chExt cx="10635096" cy="5251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35097" cy="525145"/>
            </a:xfrm>
            <a:custGeom>
              <a:avLst/>
              <a:gdLst/>
              <a:ahLst/>
              <a:cxnLst/>
              <a:rect l="l" t="t" r="r" b="b"/>
              <a:pathLst>
                <a:path w="10635097" h="525145">
                  <a:moveTo>
                    <a:pt x="0" y="0"/>
                  </a:moveTo>
                  <a:lnTo>
                    <a:pt x="10635097" y="0"/>
                  </a:lnTo>
                  <a:lnTo>
                    <a:pt x="10635097" y="525145"/>
                  </a:lnTo>
                  <a:lnTo>
                    <a:pt x="0" y="5251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635096" cy="5727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58"/>
                </a:lnSpc>
              </a:pPr>
              <a:r>
                <a:rPr lang="en-US" sz="2400" spc="48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34705" y="2425829"/>
            <a:ext cx="6983237" cy="3438360"/>
            <a:chOff x="0" y="0"/>
            <a:chExt cx="9310982" cy="45844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10982" cy="4584480"/>
            </a:xfrm>
            <a:custGeom>
              <a:avLst/>
              <a:gdLst/>
              <a:ahLst/>
              <a:cxnLst/>
              <a:rect l="l" t="t" r="r" b="b"/>
              <a:pathLst>
                <a:path w="9310982" h="4584480">
                  <a:moveTo>
                    <a:pt x="0" y="0"/>
                  </a:moveTo>
                  <a:lnTo>
                    <a:pt x="9310982" y="0"/>
                  </a:lnTo>
                  <a:lnTo>
                    <a:pt x="9310982" y="4584480"/>
                  </a:lnTo>
                  <a:lnTo>
                    <a:pt x="0" y="45844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9310982" cy="45844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1510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September</a:t>
              </a:r>
            </a:p>
            <a:p>
              <a:pPr algn="l">
                <a:lnSpc>
                  <a:spcPts val="11518"/>
                </a:lnSpc>
              </a:pPr>
              <a:r>
                <a:rPr lang="en-US" sz="9600" b="1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2025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1AB7A-F271-E782-7611-91ACA278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using a machine&#10;&#10;AI-generated content may be incorrect.">
            <a:extLst>
              <a:ext uri="{FF2B5EF4-FFF2-40B4-BE49-F238E27FC236}">
                <a16:creationId xmlns:a16="http://schemas.microsoft.com/office/drawing/2014/main" id="{DDB78E1E-FE53-4518-DB64-1800D67B40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2"/>
          <a:stretch>
            <a:fillRect/>
          </a:stretch>
        </p:blipFill>
        <p:spPr>
          <a:xfrm>
            <a:off x="-129448" y="-647701"/>
            <a:ext cx="18417448" cy="10971005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5CD1AA21-056D-EF6E-83AF-1F009D8A9195}"/>
              </a:ext>
            </a:extLst>
          </p:cNvPr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D17CCE-7B36-6259-23AA-2C680C99452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F94B51E-D3E6-7BD1-EE5D-B5EE592ED165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4CBFE91-12B0-4E71-3CA4-D6E0849EAB19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3BD48D9-9999-ACC5-ACF9-14B1CD822A4D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1E86671-BF8F-0E9E-9065-E8B5EACFAC77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9286A2-14CF-69EB-149B-2B3895C17E2D}"/>
              </a:ext>
            </a:extLst>
          </p:cNvPr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924D3B1-B7D5-34BF-BC67-F89945FBA988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D30DE164-4421-0FB1-32B2-8089CF0C3C6B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5B7B536-D133-069A-837A-6A2DED613AF7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F8F9C8B-A328-3A33-B6AF-5691DD413F6B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0DA78C2-8B39-777B-06B8-1C53C2300B2F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AE04A4C-4A46-F3EA-75D9-B706E61A1AE1}"/>
              </a:ext>
            </a:extLst>
          </p:cNvPr>
          <p:cNvGrpSpPr/>
          <p:nvPr/>
        </p:nvGrpSpPr>
        <p:grpSpPr>
          <a:xfrm>
            <a:off x="2475124" y="1923123"/>
            <a:ext cx="11580312" cy="2868858"/>
            <a:chOff x="0" y="-29233"/>
            <a:chExt cx="15440415" cy="3825144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BCF29AE-625F-698F-F167-F822216D16F1}"/>
                </a:ext>
              </a:extLst>
            </p:cNvPr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7B16C0E-3EC3-1453-69A8-B10865BD7820}"/>
                </a:ext>
              </a:extLst>
            </p:cNvPr>
            <p:cNvSpPr txBox="1"/>
            <p:nvPr/>
          </p:nvSpPr>
          <p:spPr>
            <a:xfrm>
              <a:off x="46181" y="-29233"/>
              <a:ext cx="15394234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Cellular Proof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4AFC9E7E-8D01-0A8A-9E1D-179485A43E63}"/>
              </a:ext>
            </a:extLst>
          </p:cNvPr>
          <p:cNvGrpSpPr/>
          <p:nvPr/>
        </p:nvGrpSpPr>
        <p:grpSpPr>
          <a:xfrm>
            <a:off x="2440488" y="3762314"/>
            <a:ext cx="8879862" cy="2092896"/>
            <a:chOff x="0" y="-789246"/>
            <a:chExt cx="11839817" cy="279052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22A8E74-EDE2-58D7-F317-5E523C82ECDC}"/>
                </a:ext>
              </a:extLst>
            </p:cNvPr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EE001FE-6EFB-2515-1EEF-CDB2E5D03F53}"/>
                </a:ext>
              </a:extLst>
            </p:cNvPr>
            <p:cNvSpPr txBox="1"/>
            <p:nvPr/>
          </p:nvSpPr>
          <p:spPr>
            <a:xfrm>
              <a:off x="164021" y="-789246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identification of a neurogenic cell trajectory with proliferating neural progenitor cells provides a cellular underpinning for the mitotic generation of neurons in the adult human hippocampus.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429A330B-8D8B-27DC-21C3-9B55684E0391}"/>
              </a:ext>
            </a:extLst>
          </p:cNvPr>
          <p:cNvGrpSpPr/>
          <p:nvPr/>
        </p:nvGrpSpPr>
        <p:grpSpPr>
          <a:xfrm>
            <a:off x="2362200" y="8278317"/>
            <a:ext cx="8200717" cy="727824"/>
            <a:chOff x="0" y="0"/>
            <a:chExt cx="10934289" cy="970432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00F99B8-A179-961E-3309-EE43ACD64FFC}"/>
                </a:ext>
              </a:extLst>
            </p:cNvPr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20C68385-F7BF-9220-FF4B-0F7E042C22E7}"/>
                </a:ext>
              </a:extLst>
            </p:cNvPr>
            <p:cNvSpPr txBox="1"/>
            <p:nvPr/>
          </p:nvSpPr>
          <p:spPr>
            <a:xfrm>
              <a:off x="268405" y="133688"/>
              <a:ext cx="10665884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Dumitru I, et al. Science. 2025;389:58-63.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27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monkeys sitting under a tree&#10;&#10;AI-generated content may be incorrect.">
            <a:extLst>
              <a:ext uri="{FF2B5EF4-FFF2-40B4-BE49-F238E27FC236}">
                <a16:creationId xmlns:a16="http://schemas.microsoft.com/office/drawing/2014/main" id="{1E4253A4-3DE1-AD9D-651F-636CC8B2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44"/>
          <a:stretch>
            <a:fillRect/>
          </a:stretch>
        </p:blipFill>
        <p:spPr>
          <a:xfrm>
            <a:off x="-14515" y="-17063"/>
            <a:ext cx="18427705" cy="1091232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30918" y="-1714500"/>
            <a:ext cx="19728122" cy="12609756"/>
            <a:chOff x="3488395" y="1500994"/>
            <a:chExt cx="24987886" cy="17678908"/>
          </a:xfrm>
        </p:grpSpPr>
        <p:sp>
          <p:nvSpPr>
            <p:cNvPr id="6" name="Freeform 6"/>
            <p:cNvSpPr/>
            <p:nvPr/>
          </p:nvSpPr>
          <p:spPr>
            <a:xfrm>
              <a:off x="3488395" y="1500994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09799" y="1764875"/>
            <a:ext cx="14263578" cy="2965364"/>
            <a:chOff x="0" y="-157908"/>
            <a:chExt cx="12090400" cy="39538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93933" y="-157908"/>
              <a:ext cx="11130438" cy="3767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Shared Across Species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11200" y="6407373"/>
            <a:ext cx="5679806" cy="4018463"/>
            <a:chOff x="0" y="0"/>
            <a:chExt cx="7573075" cy="53579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19" name="TextBox 19"/>
          <p:cNvSpPr txBox="1"/>
          <p:nvPr/>
        </p:nvSpPr>
        <p:spPr>
          <a:xfrm>
            <a:off x="2552016" y="3901757"/>
            <a:ext cx="11047675" cy="235821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5698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Adult human neural progenitors are transcriptionally similar to those in mice, pigs, macaques, and in humans during childhood.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235275" y="7964641"/>
            <a:ext cx="10432135" cy="850257"/>
            <a:chOff x="0" y="-335033"/>
            <a:chExt cx="11248151" cy="11336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27751" y="-335033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Dumitru I, et al. Science. 2025;389:58-63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tunnel with a light shining through&#10;&#10;AI-generated content may be incorrect.">
            <a:extLst>
              <a:ext uri="{FF2B5EF4-FFF2-40B4-BE49-F238E27FC236}">
                <a16:creationId xmlns:a16="http://schemas.microsoft.com/office/drawing/2014/main" id="{15505762-898D-F6F0-667F-9AF541035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" t="-757" r="16909" b="757"/>
          <a:stretch>
            <a:fillRect/>
          </a:stretch>
        </p:blipFill>
        <p:spPr>
          <a:xfrm>
            <a:off x="-609600" y="-476865"/>
            <a:ext cx="6225290" cy="10858500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ED62F2C9-C8C6-02B6-8764-4CFC5F95EB1C}"/>
              </a:ext>
            </a:extLst>
          </p:cNvPr>
          <p:cNvGrpSpPr/>
          <p:nvPr/>
        </p:nvGrpSpPr>
        <p:grpSpPr>
          <a:xfrm>
            <a:off x="2783718" y="-1447991"/>
            <a:ext cx="18740914" cy="13259181"/>
            <a:chOff x="0" y="0"/>
            <a:chExt cx="24987886" cy="1767890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3C7833E-3A79-4DA0-A65D-87CBF47483C5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13537108" y="6335665"/>
            <a:ext cx="5679806" cy="4018463"/>
            <a:chOff x="0" y="0"/>
            <a:chExt cx="7573075" cy="53579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1" name="Group 1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29400" y="1511653"/>
            <a:ext cx="10052973" cy="276176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635"/>
              </a:lnSpc>
            </a:pPr>
            <a:r>
              <a:rPr lang="en-US" sz="6500" b="1" spc="49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Gateway of the Hippocampus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187422" y="3897689"/>
            <a:ext cx="9063384" cy="2265341"/>
            <a:chOff x="283263" y="-133968"/>
            <a:chExt cx="12084510" cy="3020453"/>
          </a:xfrm>
        </p:grpSpPr>
        <p:sp>
          <p:nvSpPr>
            <p:cNvPr id="18" name="Freeform 18"/>
            <p:cNvSpPr/>
            <p:nvPr/>
          </p:nvSpPr>
          <p:spPr>
            <a:xfrm>
              <a:off x="283263" y="-133968"/>
              <a:ext cx="11495207" cy="2746214"/>
            </a:xfrm>
            <a:custGeom>
              <a:avLst/>
              <a:gdLst/>
              <a:ahLst/>
              <a:cxnLst/>
              <a:rect l="l" t="t" r="r" b="b"/>
              <a:pathLst>
                <a:path w="11495207" h="2746214">
                  <a:moveTo>
                    <a:pt x="0" y="0"/>
                  </a:moveTo>
                  <a:lnTo>
                    <a:pt x="11495207" y="0"/>
                  </a:lnTo>
                  <a:lnTo>
                    <a:pt x="11495207" y="2746214"/>
                  </a:lnTo>
                  <a:lnTo>
                    <a:pt x="0" y="274621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72567" y="168845"/>
              <a:ext cx="11495206" cy="271764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dentate gyrus is the primary gateway of the hippocampus, controlling how information flows from the cortex to the hippocampus proper.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614354" y="8171108"/>
            <a:ext cx="7375828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fr-FR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Dumitru I, et al. Science. 2025;389:58-63</a:t>
            </a:r>
            <a:endParaRPr lang="en-US" sz="16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holding his back&#10;&#10;AI-generated content may be incorrect.">
            <a:extLst>
              <a:ext uri="{FF2B5EF4-FFF2-40B4-BE49-F238E27FC236}">
                <a16:creationId xmlns:a16="http://schemas.microsoft.com/office/drawing/2014/main" id="{06D6DD52-014A-C4C8-1153-DD0560C494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533" y="-28268"/>
            <a:ext cx="685849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814484" y="-1638751"/>
            <a:ext cx="18740914" cy="13259181"/>
            <a:chOff x="0" y="0"/>
            <a:chExt cx="24987886" cy="176789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905763" y="2186706"/>
            <a:ext cx="10129150" cy="272837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A Simple Spit Test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06900" y="3972049"/>
            <a:ext cx="9383013" cy="203758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35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A simple saliva sample can reveal inflammatory markers tied to chronic low-back pain, opening the door to easier monitoring of treatment results.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945024" y="7539123"/>
            <a:ext cx="7724587" cy="829201"/>
            <a:chOff x="-391493" y="0"/>
            <a:chExt cx="10299449" cy="110560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-391493" y="268857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Injeyan HS, et al. Salivary biomarkers of inflammation in patients with chronic non-specific low back pain. Biomark Insights. 2025;20:1-11. doi:10.1177/11772719251355038.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couch holding her hand up&#10;&#10;AI-generated content may be incorrect.">
            <a:extLst>
              <a:ext uri="{FF2B5EF4-FFF2-40B4-BE49-F238E27FC236}">
                <a16:creationId xmlns:a16="http://schemas.microsoft.com/office/drawing/2014/main" id="{F01461F9-61F6-C3F3-6F9B-EFF86C108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2"/>
          <a:stretch>
            <a:fillRect/>
          </a:stretch>
        </p:blipFill>
        <p:spPr>
          <a:xfrm>
            <a:off x="-76201" y="-11329"/>
            <a:ext cx="18327329" cy="1094602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475032" y="2105673"/>
            <a:ext cx="13244312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Inflammation Mirrors Pain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75032" y="4136359"/>
            <a:ext cx="10402768" cy="2944705"/>
            <a:chOff x="0" y="-1124890"/>
            <a:chExt cx="11289179" cy="39262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2" y="-1124890"/>
              <a:ext cx="11187577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Key inflammatory cytokines in saliva—IL-1β, IL-6, IL-8, and MCP-1—rise in step with reported pain levels, offering a measurable window into patient discomfort.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353926" y="7810500"/>
            <a:ext cx="7659567" cy="927511"/>
            <a:chOff x="0" y="0"/>
            <a:chExt cx="10212756" cy="123668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04800" y="399937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Injeyan HS, et al. Biomark Insights. 2025;20:1-11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and a child with a swab&#10;&#10;AI-generated content may be incorrect.">
            <a:extLst>
              <a:ext uri="{FF2B5EF4-FFF2-40B4-BE49-F238E27FC236}">
                <a16:creationId xmlns:a16="http://schemas.microsoft.com/office/drawing/2014/main" id="{B8A85DEA-7CCD-808E-3757-EAE8669E6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795" r="55963" b="-795"/>
          <a:stretch>
            <a:fillRect/>
          </a:stretch>
        </p:blipFill>
        <p:spPr>
          <a:xfrm>
            <a:off x="-272193" y="27214"/>
            <a:ext cx="5910993" cy="104753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8991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904952" y="-1447986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493769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480617" y="1827821"/>
            <a:ext cx="11350183" cy="3193454"/>
            <a:chOff x="-9101" y="-462028"/>
            <a:chExt cx="13514635" cy="425793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05534" cy="3795911"/>
            </a:xfrm>
            <a:custGeom>
              <a:avLst/>
              <a:gdLst/>
              <a:ahLst/>
              <a:cxnLst/>
              <a:rect l="l" t="t" r="r" b="b"/>
              <a:pathLst>
                <a:path w="13505534" h="3795911">
                  <a:moveTo>
                    <a:pt x="0" y="0"/>
                  </a:moveTo>
                  <a:lnTo>
                    <a:pt x="13505534" y="0"/>
                  </a:lnTo>
                  <a:lnTo>
                    <a:pt x="13505534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9101" y="-462028"/>
              <a:ext cx="13505533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Saliva Speaks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66149" y="3701472"/>
            <a:ext cx="10568974" cy="2235727"/>
            <a:chOff x="-24711" y="0"/>
            <a:chExt cx="12265306" cy="298097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72319" cy="2801383"/>
            </a:xfrm>
            <a:custGeom>
              <a:avLst/>
              <a:gdLst/>
              <a:ahLst/>
              <a:cxnLst/>
              <a:rect l="l" t="t" r="r" b="b"/>
              <a:pathLst>
                <a:path w="11172319" h="2801383">
                  <a:moveTo>
                    <a:pt x="0" y="0"/>
                  </a:moveTo>
                  <a:lnTo>
                    <a:pt x="11172319" y="0"/>
                  </a:lnTo>
                  <a:lnTo>
                    <a:pt x="11172319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24711" y="227212"/>
              <a:ext cx="1226530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Saliva represents a viable medium for assessing key inflammatory biomarkers in patients with chronic non-specific low back pain.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42657" y="6819900"/>
            <a:ext cx="7463629" cy="1317510"/>
            <a:chOff x="0" y="0"/>
            <a:chExt cx="9951505" cy="17566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3549" y="919936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de-DE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Injeyan HS, et al. Biomark Insights. 2025;20:1-11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56FD7-DCE9-2FF4-CA64-945CD1034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inting at a graph on a book&#10;&#10;AI-generated content may be incorrect.">
            <a:extLst>
              <a:ext uri="{FF2B5EF4-FFF2-40B4-BE49-F238E27FC236}">
                <a16:creationId xmlns:a16="http://schemas.microsoft.com/office/drawing/2014/main" id="{ECA590F1-2A85-BAC0-8563-88A070BF0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8"/>
          <a:stretch>
            <a:fillRect/>
          </a:stretch>
        </p:blipFill>
        <p:spPr>
          <a:xfrm>
            <a:off x="-136508" y="-10925"/>
            <a:ext cx="18424507" cy="11021826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2B38258-13F8-CB10-0EE0-B88D1FC22C0D}"/>
              </a:ext>
            </a:extLst>
          </p:cNvPr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6E6AF3E-D81E-AA7F-50A3-E2A658E903F6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02B907F3-B37F-E1D8-0137-CF69921CED4D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71CDEC-6309-6B48-DF45-06A7C002D101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D966DF7-BFD5-74D6-D569-3D13412A6017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FAF6268-B8C2-147E-A201-37724DC5EC0C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8A1A6F50-2CDD-5054-9248-BDF8B790AE27}"/>
              </a:ext>
            </a:extLst>
          </p:cNvPr>
          <p:cNvGrpSpPr/>
          <p:nvPr/>
        </p:nvGrpSpPr>
        <p:grpSpPr>
          <a:xfrm>
            <a:off x="13522797" y="6355623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514770A-27B8-5300-58D9-FF9326C39C5D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B995352-DB35-EC91-34CA-7BBA4CDBE84D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9C8987FE-5EC3-364D-D7B4-FAC49D22E985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978C5CB-0309-7EC3-F7AF-E9619599286A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113FB0D-A531-67B4-B669-A8849227869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1A1BC59F-9FDE-CAFC-BBEA-C404124A47DC}"/>
              </a:ext>
            </a:extLst>
          </p:cNvPr>
          <p:cNvSpPr txBox="1"/>
          <p:nvPr/>
        </p:nvSpPr>
        <p:spPr>
          <a:xfrm>
            <a:off x="2475033" y="2105673"/>
            <a:ext cx="11240967" cy="2101037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en-US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Tracking Progress Over Time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58193E2-F383-088B-4EC3-340228A68C90}"/>
              </a:ext>
            </a:extLst>
          </p:cNvPr>
          <p:cNvGrpSpPr/>
          <p:nvPr/>
        </p:nvGrpSpPr>
        <p:grpSpPr>
          <a:xfrm>
            <a:off x="2475033" y="4414063"/>
            <a:ext cx="9417862" cy="2485005"/>
            <a:chOff x="0" y="0"/>
            <a:chExt cx="11187578" cy="3313341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B1A0C9C9-3E91-6316-F305-1B8BFDB456E6}"/>
                </a:ext>
              </a:extLst>
            </p:cNvPr>
            <p:cNvSpPr/>
            <p:nvPr/>
          </p:nvSpPr>
          <p:spPr>
            <a:xfrm>
              <a:off x="0" y="0"/>
              <a:ext cx="11187578" cy="2801383"/>
            </a:xfrm>
            <a:custGeom>
              <a:avLst/>
              <a:gdLst/>
              <a:ahLst/>
              <a:cxnLst/>
              <a:rect l="l" t="t" r="r" b="b"/>
              <a:pathLst>
                <a:path w="11187578" h="2801383">
                  <a:moveTo>
                    <a:pt x="0" y="0"/>
                  </a:moveTo>
                  <a:lnTo>
                    <a:pt x="11187578" y="0"/>
                  </a:lnTo>
                  <a:lnTo>
                    <a:pt x="1118757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59A3A50-419B-FE24-F8F7-A97A391E57F6}"/>
                </a:ext>
              </a:extLst>
            </p:cNvPr>
            <p:cNvSpPr txBox="1"/>
            <p:nvPr/>
          </p:nvSpPr>
          <p:spPr>
            <a:xfrm>
              <a:off x="0" y="559583"/>
              <a:ext cx="1118757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Future studies utilizing unstimulated saliva samples may further investigate changes in inflammatory biomarker levels to monitor treatment outcomes.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BB7BD299-6D52-E6F4-EC23-0E37594EDFCC}"/>
              </a:ext>
            </a:extLst>
          </p:cNvPr>
          <p:cNvGrpSpPr/>
          <p:nvPr/>
        </p:nvGrpSpPr>
        <p:grpSpPr>
          <a:xfrm>
            <a:off x="2475032" y="7976636"/>
            <a:ext cx="7430967" cy="649594"/>
            <a:chOff x="-1" y="221514"/>
            <a:chExt cx="9907956" cy="866125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F66FFD54-AF64-C2C3-2437-1B5BC7297C6E}"/>
                </a:ext>
              </a:extLst>
            </p:cNvPr>
            <p:cNvSpPr/>
            <p:nvPr/>
          </p:nvSpPr>
          <p:spPr>
            <a:xfrm>
              <a:off x="-1" y="221514"/>
              <a:ext cx="9907956" cy="798645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518A532E-3008-A64A-325A-C67F86AC48FB}"/>
                </a:ext>
              </a:extLst>
            </p:cNvPr>
            <p:cNvSpPr txBox="1"/>
            <p:nvPr/>
          </p:nvSpPr>
          <p:spPr>
            <a:xfrm>
              <a:off x="-1" y="250894"/>
              <a:ext cx="9907956" cy="83674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Injeyan HS, et al. Salivary biomarkers of inflammation in patients with chronic non-specific low back pain. Biomarker Insights. 2025;20:1-11. doi:10.1177/11772719251355038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66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34999-58E2-AD0F-D826-42F8A06B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holding a sticker in his hand&#10;&#10;AI-generated content may be incorrect.">
            <a:extLst>
              <a:ext uri="{FF2B5EF4-FFF2-40B4-BE49-F238E27FC236}">
                <a16:creationId xmlns:a16="http://schemas.microsoft.com/office/drawing/2014/main" id="{4DFA9BC7-F1A1-BB21-A194-5CA0A2D223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9" r="15888" b="1981"/>
          <a:stretch>
            <a:fillRect/>
          </a:stretch>
        </p:blipFill>
        <p:spPr>
          <a:xfrm>
            <a:off x="12192000" y="1"/>
            <a:ext cx="6743902" cy="10383156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1D357EA9-36BD-D9DD-EAD3-73959A4B4F8B}"/>
              </a:ext>
            </a:extLst>
          </p:cNvPr>
          <p:cNvGrpSpPr/>
          <p:nvPr/>
        </p:nvGrpSpPr>
        <p:grpSpPr>
          <a:xfrm>
            <a:off x="-3095813" y="-1447991"/>
            <a:ext cx="18740914" cy="13259181"/>
            <a:chOff x="0" y="0"/>
            <a:chExt cx="24987886" cy="17678908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C6A3BA0-0FBA-44E4-F933-4EBA041789FE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47119225-C6DC-97B7-7B67-4CB64C67266E}"/>
              </a:ext>
            </a:extLst>
          </p:cNvPr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7EA575-4DCC-AA7C-E03F-F7D063B95C3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C367F36A-8D59-B777-696A-28B7F536159B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CA15B9-A772-8A50-DF3F-3196FFA60956}"/>
              </a:ext>
            </a:extLst>
          </p:cNvPr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5A1517D-5727-2F6F-D687-98669FD5AEC8}"/>
              </a:ext>
            </a:extLst>
          </p:cNvPr>
          <p:cNvGrpSpPr/>
          <p:nvPr/>
        </p:nvGrpSpPr>
        <p:grpSpPr>
          <a:xfrm>
            <a:off x="2133600" y="1647458"/>
            <a:ext cx="10820400" cy="2194663"/>
            <a:chOff x="-304800" y="0"/>
            <a:chExt cx="13175580" cy="292621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CCB20CF-2C5F-CC04-9D04-E736C05A3808}"/>
                </a:ext>
              </a:extLst>
            </p:cNvPr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291FCDA-AC07-BCEE-F751-61988CA18292}"/>
                </a:ext>
              </a:extLst>
            </p:cNvPr>
            <p:cNvSpPr txBox="1"/>
            <p:nvPr/>
          </p:nvSpPr>
          <p:spPr>
            <a:xfrm>
              <a:off x="-304800" y="424185"/>
              <a:ext cx="1159822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Blood Evidence of Inflammation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6E48573A-1B5C-2A9E-6D61-4B352999600E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6FEF436-CFAC-E9C5-F28A-35B98AC112FC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1E07C674-BEDE-5F9E-A8E7-5473A9E76CA3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4890971-837A-1D78-E4C2-564D689902FA}"/>
              </a:ext>
            </a:extLst>
          </p:cNvPr>
          <p:cNvGrpSpPr/>
          <p:nvPr/>
        </p:nvGrpSpPr>
        <p:grpSpPr>
          <a:xfrm>
            <a:off x="2104030" y="4441373"/>
            <a:ext cx="8669981" cy="3075535"/>
            <a:chOff x="-385743" y="-1299332"/>
            <a:chExt cx="11358543" cy="4100715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966E879-DBDC-5645-3BB6-24C1EDE40607}"/>
                </a:ext>
              </a:extLst>
            </p:cNvPr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2E7B48E3-FDED-C5CE-B8C4-AEB995F14BE8}"/>
                </a:ext>
              </a:extLst>
            </p:cNvPr>
            <p:cNvSpPr txBox="1"/>
            <p:nvPr/>
          </p:nvSpPr>
          <p:spPr>
            <a:xfrm>
              <a:off x="-385743" y="-1299332"/>
              <a:ext cx="10972801" cy="275376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Elevated inflammatory mediators have been detected in blood samples of patients with non-specific low back pain, suggesting an inflammatory component to the condition.</a:t>
              </a:r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8474C486-B48F-AAA5-1EFE-CD9AE1B6A3B2}"/>
              </a:ext>
            </a:extLst>
          </p:cNvPr>
          <p:cNvGrpSpPr/>
          <p:nvPr/>
        </p:nvGrpSpPr>
        <p:grpSpPr>
          <a:xfrm>
            <a:off x="2126343" y="8630584"/>
            <a:ext cx="8122557" cy="773854"/>
            <a:chOff x="0" y="0"/>
            <a:chExt cx="10830076" cy="1031805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A74DBCC-C396-35BB-0416-1FD1C5772EC6}"/>
                </a:ext>
              </a:extLst>
            </p:cNvPr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F01111B9-7119-AE62-8052-F7540264F9A5}"/>
                </a:ext>
              </a:extLst>
            </p:cNvPr>
            <p:cNvSpPr txBox="1"/>
            <p:nvPr/>
          </p:nvSpPr>
          <p:spPr>
            <a:xfrm>
              <a:off x="9676" y="195061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Injeyan HS, et al. Biomark Insights. 2025;20:1-11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167EAD3-1912-501E-8CA6-3A233D305FB4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774CF70-DEE7-3F50-CCDE-017C72DAB26E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3394BE0A-6919-E4CC-CED3-29A4A9C1D1E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34C7F0DE-90A2-840F-561F-67F535913E3E}"/>
              </a:ext>
            </a:extLst>
          </p:cNvPr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21BB807-529F-B692-4C0A-DCA038F88029}"/>
                </a:ext>
              </a:extLst>
            </p:cNvPr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849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7ABC51-DA5A-A1C7-2E0D-803D1B40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lying on a bed with a doctor in the background&#10;&#10;AI-generated content may be incorrect.">
            <a:extLst>
              <a:ext uri="{FF2B5EF4-FFF2-40B4-BE49-F238E27FC236}">
                <a16:creationId xmlns:a16="http://schemas.microsoft.com/office/drawing/2014/main" id="{2F28FC3F-3FB5-370D-ADEC-7B43C9C42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12330"/>
          <a:stretch>
            <a:fillRect/>
          </a:stretch>
        </p:blipFill>
        <p:spPr>
          <a:xfrm>
            <a:off x="0" y="-60249"/>
            <a:ext cx="18413191" cy="1084255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79EA9200-3532-942F-6B06-A86A64517D7C}"/>
              </a:ext>
            </a:extLst>
          </p:cNvPr>
          <p:cNvGrpSpPr/>
          <p:nvPr/>
        </p:nvGrpSpPr>
        <p:grpSpPr>
          <a:xfrm>
            <a:off x="48991" y="-17063"/>
            <a:ext cx="18364200" cy="10304063"/>
            <a:chOff x="0" y="0"/>
            <a:chExt cx="24485600" cy="137387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E37C2CE-C26E-25AB-B194-430E030EA626}"/>
                </a:ext>
              </a:extLst>
            </p:cNvPr>
            <p:cNvSpPr/>
            <p:nvPr/>
          </p:nvSpPr>
          <p:spPr>
            <a:xfrm>
              <a:off x="0" y="0"/>
              <a:ext cx="24485600" cy="13738751"/>
            </a:xfrm>
            <a:custGeom>
              <a:avLst/>
              <a:gdLst/>
              <a:ahLst/>
              <a:cxnLst/>
              <a:rect l="l" t="t" r="r" b="b"/>
              <a:pathLst>
                <a:path w="24485600" h="13738751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577"/>
                    <a:pt x="24485600" y="16795"/>
                  </a:cubicBezTo>
                  <a:lnTo>
                    <a:pt x="24485600" y="13721958"/>
                  </a:lnTo>
                  <a:cubicBezTo>
                    <a:pt x="24485600" y="13731301"/>
                    <a:pt x="24477980" y="13738751"/>
                    <a:pt x="24468710" y="13738751"/>
                  </a:cubicBezTo>
                  <a:lnTo>
                    <a:pt x="16891" y="13738751"/>
                  </a:lnTo>
                  <a:cubicBezTo>
                    <a:pt x="7493" y="13738751"/>
                    <a:pt x="0" y="13731174"/>
                    <a:pt x="0" y="13721958"/>
                  </a:cubicBezTo>
                  <a:lnTo>
                    <a:pt x="0" y="16795"/>
                  </a:lnTo>
                  <a:cubicBezTo>
                    <a:pt x="0" y="7577"/>
                    <a:pt x="7620" y="0"/>
                    <a:pt x="16891" y="0"/>
                  </a:cubicBezTo>
                  <a:moveTo>
                    <a:pt x="16891" y="33716"/>
                  </a:moveTo>
                  <a:lnTo>
                    <a:pt x="16891" y="16795"/>
                  </a:lnTo>
                  <a:lnTo>
                    <a:pt x="33909" y="16795"/>
                  </a:lnTo>
                  <a:lnTo>
                    <a:pt x="33909" y="13721958"/>
                  </a:lnTo>
                  <a:lnTo>
                    <a:pt x="16891" y="13721958"/>
                  </a:lnTo>
                  <a:lnTo>
                    <a:pt x="16891" y="13705163"/>
                  </a:lnTo>
                  <a:lnTo>
                    <a:pt x="24468710" y="13705163"/>
                  </a:lnTo>
                  <a:lnTo>
                    <a:pt x="24468710" y="13721958"/>
                  </a:lnTo>
                  <a:lnTo>
                    <a:pt x="24451819" y="13721958"/>
                  </a:lnTo>
                  <a:lnTo>
                    <a:pt x="24451819" y="16795"/>
                  </a:lnTo>
                  <a:lnTo>
                    <a:pt x="24468710" y="16795"/>
                  </a:lnTo>
                  <a:lnTo>
                    <a:pt x="24468710" y="33716"/>
                  </a:lnTo>
                  <a:lnTo>
                    <a:pt x="16891" y="3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8C53D32-6B43-9139-295D-DCBD1686A973}"/>
              </a:ext>
            </a:extLst>
          </p:cNvPr>
          <p:cNvGrpSpPr/>
          <p:nvPr/>
        </p:nvGrpSpPr>
        <p:grpSpPr>
          <a:xfrm>
            <a:off x="3666115" y="-1196213"/>
            <a:ext cx="18740914" cy="13259181"/>
            <a:chOff x="-284683" y="386497"/>
            <a:chExt cx="24987886" cy="1767890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B910B0-6143-702F-8EF4-ECB29976B419}"/>
                </a:ext>
              </a:extLst>
            </p:cNvPr>
            <p:cNvSpPr/>
            <p:nvPr/>
          </p:nvSpPr>
          <p:spPr>
            <a:xfrm>
              <a:off x="-284683" y="386497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0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DBC4C94-DBB4-98A1-A8D8-A58F8C639F45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581B1E7-1EF0-7188-A25D-C3C4B2EDD617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3DE80CFB-B720-D243-9711-5B15C31E5690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CDAE10B-1FBC-AC0E-6C61-FAA682E2AEB6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FB95A6B-F293-03A6-4686-22EAD8BC86E0}"/>
              </a:ext>
            </a:extLst>
          </p:cNvPr>
          <p:cNvGrpSpPr/>
          <p:nvPr/>
        </p:nvGrpSpPr>
        <p:grpSpPr>
          <a:xfrm>
            <a:off x="2209799" y="1883306"/>
            <a:ext cx="13490674" cy="2970317"/>
            <a:chOff x="0" y="0"/>
            <a:chExt cx="12332953" cy="396042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E1A3EA9-DDD2-05BD-94E1-63C7EE69FE67}"/>
                </a:ext>
              </a:extLst>
            </p:cNvPr>
            <p:cNvSpPr/>
            <p:nvPr/>
          </p:nvSpPr>
          <p:spPr>
            <a:xfrm>
              <a:off x="0" y="0"/>
              <a:ext cx="12090400" cy="3795911"/>
            </a:xfrm>
            <a:custGeom>
              <a:avLst/>
              <a:gdLst/>
              <a:ahLst/>
              <a:cxnLst/>
              <a:rect l="l" t="t" r="r" b="b"/>
              <a:pathLst>
                <a:path w="12090400" h="3795911">
                  <a:moveTo>
                    <a:pt x="0" y="0"/>
                  </a:moveTo>
                  <a:lnTo>
                    <a:pt x="12090400" y="0"/>
                  </a:lnTo>
                  <a:lnTo>
                    <a:pt x="12090400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989CEAE-24E4-7CB4-7C45-3998EC21B59F}"/>
                </a:ext>
              </a:extLst>
            </p:cNvPr>
            <p:cNvSpPr txBox="1"/>
            <p:nvPr/>
          </p:nvSpPr>
          <p:spPr>
            <a:xfrm>
              <a:off x="242553" y="193085"/>
              <a:ext cx="12090400" cy="37673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3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When MRI Misses</a:t>
              </a: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23B3A3D-CE78-2C86-544C-91B6CD80901E}"/>
              </a:ext>
            </a:extLst>
          </p:cNvPr>
          <p:cNvGrpSpPr/>
          <p:nvPr/>
        </p:nvGrpSpPr>
        <p:grpSpPr>
          <a:xfrm>
            <a:off x="13522797" y="6355622"/>
            <a:ext cx="5679806" cy="4018463"/>
            <a:chOff x="0" y="0"/>
            <a:chExt cx="7573075" cy="535795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C3B3DE4-15C6-2A59-D2A2-0DC8DDADFD01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10B3DBE3-BD91-89C4-84DA-07BBA192D790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3FB5C0C-0947-D8B5-94CA-952426F9A533}"/>
              </a:ext>
            </a:extLst>
          </p:cNvPr>
          <p:cNvGrpSpPr/>
          <p:nvPr/>
        </p:nvGrpSpPr>
        <p:grpSpPr>
          <a:xfrm>
            <a:off x="2475121" y="3916464"/>
            <a:ext cx="11685825" cy="2938173"/>
            <a:chOff x="0" y="-811382"/>
            <a:chExt cx="13125302" cy="3917565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E49976A-3A79-800B-CD85-22F97E7BEEAE}"/>
                </a:ext>
              </a:extLst>
            </p:cNvPr>
            <p:cNvSpPr/>
            <p:nvPr/>
          </p:nvSpPr>
          <p:spPr>
            <a:xfrm>
              <a:off x="0" y="0"/>
              <a:ext cx="13078690" cy="3106183"/>
            </a:xfrm>
            <a:custGeom>
              <a:avLst/>
              <a:gdLst/>
              <a:ahLst/>
              <a:cxnLst/>
              <a:rect l="l" t="t" r="r" b="b"/>
              <a:pathLst>
                <a:path w="13078690" h="3106183">
                  <a:moveTo>
                    <a:pt x="0" y="0"/>
                  </a:moveTo>
                  <a:lnTo>
                    <a:pt x="13078690" y="0"/>
                  </a:lnTo>
                  <a:lnTo>
                    <a:pt x="13078690" y="3106183"/>
                  </a:lnTo>
                  <a:lnTo>
                    <a:pt x="0" y="31061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08DAD2A-441E-4446-4193-7156B31D100E}"/>
                </a:ext>
              </a:extLst>
            </p:cNvPr>
            <p:cNvSpPr txBox="1"/>
            <p:nvPr/>
          </p:nvSpPr>
          <p:spPr>
            <a:xfrm>
              <a:off x="46611" y="-811382"/>
              <a:ext cx="13078691" cy="314428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5698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Dynamic imaging can reveal cervical spine injuries that standard MRI misses, transforming both clinical care and medico-legal evaluations.</a:t>
              </a: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095BC13E-C319-CB23-8219-FF96B1E8D833}"/>
              </a:ext>
            </a:extLst>
          </p:cNvPr>
          <p:cNvGrpSpPr/>
          <p:nvPr/>
        </p:nvGrpSpPr>
        <p:grpSpPr>
          <a:xfrm>
            <a:off x="2237057" y="7846880"/>
            <a:ext cx="8380620" cy="646210"/>
            <a:chOff x="0" y="-62970"/>
            <a:chExt cx="11174161" cy="861614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4E11D7A-EA0E-756A-747F-112111E14CBC}"/>
                </a:ext>
              </a:extLst>
            </p:cNvPr>
            <p:cNvSpPr/>
            <p:nvPr/>
          </p:nvSpPr>
          <p:spPr>
            <a:xfrm>
              <a:off x="0" y="0"/>
              <a:ext cx="10820400" cy="798644"/>
            </a:xfrm>
            <a:custGeom>
              <a:avLst/>
              <a:gdLst/>
              <a:ahLst/>
              <a:cxnLst/>
              <a:rect l="l" t="t" r="r" b="b"/>
              <a:pathLst>
                <a:path w="10820400" h="798644">
                  <a:moveTo>
                    <a:pt x="0" y="0"/>
                  </a:moveTo>
                  <a:lnTo>
                    <a:pt x="10820400" y="0"/>
                  </a:lnTo>
                  <a:lnTo>
                    <a:pt x="10820400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251A88F-7686-F5AB-EB6E-B4EE2D9272D0}"/>
                </a:ext>
              </a:extLst>
            </p:cNvPr>
            <p:cNvSpPr txBox="1"/>
            <p:nvPr/>
          </p:nvSpPr>
          <p:spPr>
            <a:xfrm>
              <a:off x="353761" y="-62970"/>
              <a:ext cx="10820400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Vernon LF, Benn A. Documenting cervical spine injuries following negative MRI findings: clinical and medico-legal overview of dynamic imaging. </a:t>
              </a:r>
              <a:r>
                <a:rPr lang="en-US" sz="1600" dirty="0" err="1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Cureus</a:t>
              </a: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. 2025;17(7):e88121. doi:10.7759/cureus.88121</a:t>
              </a: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11D007A5-D22E-A3C9-DC59-DAB484D29A43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E826B71-8043-40C0-D29B-E05052AFE0E0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556219B-CEF6-8670-7FAD-33358323DC2C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995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51471-BE0E-4A26-A552-124002537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in a white coat holding an x-ray&#10;&#10;AI-generated content may be incorrect.">
            <a:extLst>
              <a:ext uri="{FF2B5EF4-FFF2-40B4-BE49-F238E27FC236}">
                <a16:creationId xmlns:a16="http://schemas.microsoft.com/office/drawing/2014/main" id="{5CB951AF-F9A5-CC62-2AD5-2BBF0F325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b="2516"/>
          <a:stretch>
            <a:fillRect/>
          </a:stretch>
        </p:blipFill>
        <p:spPr>
          <a:xfrm>
            <a:off x="-381000" y="0"/>
            <a:ext cx="6094058" cy="1035961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E34E2080-BB9B-965D-5762-ECAA509BE0D8}"/>
              </a:ext>
            </a:extLst>
          </p:cNvPr>
          <p:cNvGrpSpPr/>
          <p:nvPr/>
        </p:nvGrpSpPr>
        <p:grpSpPr>
          <a:xfrm>
            <a:off x="48991" y="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F71E4A-E88D-18E0-CA5F-385F4C8D932B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B23F143-B387-A409-D31C-5DB6572718C6}"/>
              </a:ext>
            </a:extLst>
          </p:cNvPr>
          <p:cNvGrpSpPr/>
          <p:nvPr/>
        </p:nvGrpSpPr>
        <p:grpSpPr>
          <a:xfrm>
            <a:off x="2904952" y="-1447986"/>
            <a:ext cx="18740879" cy="13259172"/>
            <a:chOff x="0" y="0"/>
            <a:chExt cx="24987839" cy="1767889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18BB431-C750-464B-B320-EAE6A5CEA633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4623AC1-6112-3271-81AC-A5D00A9EC923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DFDE19C-138D-ACA3-D024-6C1CFA1FD9C1}"/>
              </a:ext>
            </a:extLst>
          </p:cNvPr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CB7B7B0-C9C3-6846-5E88-F09896F19691}"/>
              </a:ext>
            </a:extLst>
          </p:cNvPr>
          <p:cNvGrpSpPr/>
          <p:nvPr/>
        </p:nvGrpSpPr>
        <p:grpSpPr>
          <a:xfrm>
            <a:off x="13493769" y="6341107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AB58F57-1726-47AC-2161-BB4F86EB6FE4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CC878F27-3A76-0F3D-618C-3C29D8D0A7A6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2181FC3-7CE7-6826-0ECE-59CFDF175D62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D51E9928-9D4D-645B-5107-CD683C9D0118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EDBA804-960F-32C4-43C9-A39F12FF52F2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3BC3DD7-367D-72C4-13D5-907383C40DC8}"/>
              </a:ext>
            </a:extLst>
          </p:cNvPr>
          <p:cNvGrpSpPr/>
          <p:nvPr/>
        </p:nvGrpSpPr>
        <p:grpSpPr>
          <a:xfrm>
            <a:off x="6480617" y="1827821"/>
            <a:ext cx="11350183" cy="3193454"/>
            <a:chOff x="-9101" y="-462028"/>
            <a:chExt cx="13514635" cy="425793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FC6116B-EFB1-389D-11AB-0B2083531381}"/>
                </a:ext>
              </a:extLst>
            </p:cNvPr>
            <p:cNvSpPr/>
            <p:nvPr/>
          </p:nvSpPr>
          <p:spPr>
            <a:xfrm>
              <a:off x="0" y="0"/>
              <a:ext cx="13505534" cy="3795911"/>
            </a:xfrm>
            <a:custGeom>
              <a:avLst/>
              <a:gdLst/>
              <a:ahLst/>
              <a:cxnLst/>
              <a:rect l="l" t="t" r="r" b="b"/>
              <a:pathLst>
                <a:path w="13505534" h="3795911">
                  <a:moveTo>
                    <a:pt x="0" y="0"/>
                  </a:moveTo>
                  <a:lnTo>
                    <a:pt x="13505534" y="0"/>
                  </a:lnTo>
                  <a:lnTo>
                    <a:pt x="13505534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19644AA-9145-146C-EF7F-F0A60A16B1C9}"/>
                </a:ext>
              </a:extLst>
            </p:cNvPr>
            <p:cNvSpPr txBox="1"/>
            <p:nvPr/>
          </p:nvSpPr>
          <p:spPr>
            <a:xfrm>
              <a:off x="-9101" y="-462028"/>
              <a:ext cx="13505533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Advocacy Through Imaging</a:t>
              </a:r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9918DFF-1EC4-3F8E-C0EC-C103E10791BB}"/>
              </a:ext>
            </a:extLst>
          </p:cNvPr>
          <p:cNvGrpSpPr/>
          <p:nvPr/>
        </p:nvGrpSpPr>
        <p:grpSpPr>
          <a:xfrm>
            <a:off x="6487442" y="3701472"/>
            <a:ext cx="10568974" cy="3107296"/>
            <a:chOff x="0" y="0"/>
            <a:chExt cx="12265306" cy="4143062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7541E52-9A4E-2FA8-2D09-B694258F1EAB}"/>
                </a:ext>
              </a:extLst>
            </p:cNvPr>
            <p:cNvSpPr/>
            <p:nvPr/>
          </p:nvSpPr>
          <p:spPr>
            <a:xfrm>
              <a:off x="0" y="0"/>
              <a:ext cx="11172319" cy="2801383"/>
            </a:xfrm>
            <a:custGeom>
              <a:avLst/>
              <a:gdLst/>
              <a:ahLst/>
              <a:cxnLst/>
              <a:rect l="l" t="t" r="r" b="b"/>
              <a:pathLst>
                <a:path w="11172319" h="2801383">
                  <a:moveTo>
                    <a:pt x="0" y="0"/>
                  </a:moveTo>
                  <a:lnTo>
                    <a:pt x="11172319" y="0"/>
                  </a:lnTo>
                  <a:lnTo>
                    <a:pt x="11172319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4F565735-FB75-3550-FB5A-A0DDF014CB5E}"/>
                </a:ext>
              </a:extLst>
            </p:cNvPr>
            <p:cNvSpPr txBox="1"/>
            <p:nvPr/>
          </p:nvSpPr>
          <p:spPr>
            <a:xfrm>
              <a:off x="0" y="1389304"/>
              <a:ext cx="12265306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The ability to document hidden cervical injuries carries profound implications for patient advocacy and legal protection.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BBB2832A-FDF4-D696-8DEC-4B7080560E08}"/>
              </a:ext>
            </a:extLst>
          </p:cNvPr>
          <p:cNvGrpSpPr/>
          <p:nvPr/>
        </p:nvGrpSpPr>
        <p:grpSpPr>
          <a:xfrm>
            <a:off x="6542657" y="6819900"/>
            <a:ext cx="7430967" cy="1801600"/>
            <a:chOff x="0" y="0"/>
            <a:chExt cx="9907956" cy="2402133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A4BA2E81-57F5-5CE3-C1FB-9AED2A26D090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1D10465-CB56-9A64-BBD7-741B54589B7D}"/>
                </a:ext>
              </a:extLst>
            </p:cNvPr>
            <p:cNvSpPr txBox="1"/>
            <p:nvPr/>
          </p:nvSpPr>
          <p:spPr>
            <a:xfrm>
              <a:off x="0" y="1565389"/>
              <a:ext cx="9907956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it-IT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Vernon LF, Benn A. Cureus. 2025;17(7):e88121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F36F15D-630F-F7E0-DBFD-30E9ED26AD21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B0C91B3-98A1-5820-9ECB-B71837C184C5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  <p:extLst>
      <p:ext uri="{BB962C8B-B14F-4D97-AF65-F5344CB8AC3E}">
        <p14:creationId xmlns:p14="http://schemas.microsoft.com/office/powerpoint/2010/main" val="119713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octor examining a child&#10;&#10;AI-generated content may be incorrect.">
            <a:extLst>
              <a:ext uri="{FF2B5EF4-FFF2-40B4-BE49-F238E27FC236}">
                <a16:creationId xmlns:a16="http://schemas.microsoft.com/office/drawing/2014/main" id="{065875D7-C4CD-240F-F0D8-CCE5DD352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" b="8235"/>
          <a:stretch>
            <a:fillRect/>
          </a:stretch>
        </p:blipFill>
        <p:spPr>
          <a:xfrm>
            <a:off x="-38100" y="-1105475"/>
            <a:ext cx="18364200" cy="1146867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6479047" y="8486022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4" name="Freeform 4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5" name="Group 5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30943" y="6315528"/>
            <a:ext cx="5679806" cy="4018463"/>
            <a:chOff x="0" y="0"/>
            <a:chExt cx="7573075" cy="535795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9" name="Freeform 9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384267" y="1952091"/>
            <a:ext cx="13482395" cy="204362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5635"/>
              </a:lnSpc>
            </a:pPr>
            <a:r>
              <a:rPr lang="en-US" sz="6000" b="1" spc="49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Children’s Health Trends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21338" y="3963632"/>
            <a:ext cx="10380262" cy="396167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34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U.S. child mortality is improving, but chronic conditions and obesity remain stubbornly high, an urgent call to action for all healthcare providers.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21338" y="7793012"/>
            <a:ext cx="9961726" cy="90378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Forrest CB, Koenigsberg LJ, Harvey FE, Maltenfort MG, Halfon N. Trends in US children’s mortality, chronic conditions, obesity, functional status, and symptoms. JAMA. 2025;334(6):509-516. doi:10.1001/jama.2025.9855.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-38100" y="0"/>
            <a:ext cx="18364200" cy="10363200"/>
            <a:chOff x="0" y="0"/>
            <a:chExt cx="24485600" cy="138176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brain&#10;&#10;AI-generated content may be incorrect.">
            <a:extLst>
              <a:ext uri="{FF2B5EF4-FFF2-40B4-BE49-F238E27FC236}">
                <a16:creationId xmlns:a16="http://schemas.microsoft.com/office/drawing/2014/main" id="{4CF41C17-D42E-A79B-080D-A94F830EC1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2564545" y="706423"/>
            <a:ext cx="13158911" cy="5575340"/>
            <a:chOff x="59128" y="-212932"/>
            <a:chExt cx="13676601" cy="3042871"/>
          </a:xfrm>
        </p:grpSpPr>
        <p:sp>
          <p:nvSpPr>
            <p:cNvPr id="9" name="Freeform 9"/>
            <p:cNvSpPr/>
            <p:nvPr/>
          </p:nvSpPr>
          <p:spPr>
            <a:xfrm>
              <a:off x="59128" y="-212932"/>
              <a:ext cx="13676601" cy="2530607"/>
            </a:xfrm>
            <a:custGeom>
              <a:avLst/>
              <a:gdLst/>
              <a:ahLst/>
              <a:cxnLst/>
              <a:rect l="l" t="t" r="r" b="b"/>
              <a:pathLst>
                <a:path w="13676601" h="2530607">
                  <a:moveTo>
                    <a:pt x="0" y="0"/>
                  </a:moveTo>
                  <a:lnTo>
                    <a:pt x="13676601" y="0"/>
                  </a:lnTo>
                  <a:lnTo>
                    <a:pt x="13676601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sz="60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9128" y="327907"/>
              <a:ext cx="13676601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0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Brains That Keep Growing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508281" y="6326593"/>
            <a:ext cx="5679806" cy="4018463"/>
            <a:chOff x="0" y="0"/>
            <a:chExt cx="7573075" cy="53579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6" name="Group 16"/>
          <p:cNvGrpSpPr/>
          <p:nvPr/>
        </p:nvGrpSpPr>
        <p:grpSpPr>
          <a:xfrm>
            <a:off x="2161964" y="3475657"/>
            <a:ext cx="10532559" cy="2895803"/>
            <a:chOff x="0" y="-1266599"/>
            <a:chExt cx="14043412" cy="48680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33556" cy="3601483"/>
            </a:xfrm>
            <a:custGeom>
              <a:avLst/>
              <a:gdLst/>
              <a:ahLst/>
              <a:cxnLst/>
              <a:rect l="l" t="t" r="r" b="b"/>
              <a:pathLst>
                <a:path w="11533556" h="3601483">
                  <a:moveTo>
                    <a:pt x="0" y="0"/>
                  </a:moveTo>
                  <a:lnTo>
                    <a:pt x="11533556" y="0"/>
                  </a:lnTo>
                  <a:lnTo>
                    <a:pt x="115335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74684" y="-1266599"/>
              <a:ext cx="13468728" cy="355385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Researchers have now proven that the adult brain continues to generate new neurons well into the senior years, reshaping how we think about memory and healing.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28289" y="7549866"/>
            <a:ext cx="9264606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Bradford N. Proof that adult brains make new neurons settles scientific controversy. Sci Am. 2025 Jul 3.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-up of several neurons&#10;&#10;AI-generated content may be incorrect.">
            <a:extLst>
              <a:ext uri="{FF2B5EF4-FFF2-40B4-BE49-F238E27FC236}">
                <a16:creationId xmlns:a16="http://schemas.microsoft.com/office/drawing/2014/main" id="{5661339E-D1AC-2AAD-8554-82533395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10144" r="3348" b="7354"/>
          <a:stretch>
            <a:fillRect/>
          </a:stretch>
        </p:blipFill>
        <p:spPr>
          <a:xfrm>
            <a:off x="-76201" y="-495301"/>
            <a:ext cx="18364201" cy="1085490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79255" y="6341107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123" y="1923123"/>
            <a:ext cx="12387385" cy="2868858"/>
            <a:chOff x="0" y="-29233"/>
            <a:chExt cx="16244425" cy="38251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898701" cy="3795911"/>
            </a:xfrm>
            <a:custGeom>
              <a:avLst/>
              <a:gdLst/>
              <a:ahLst/>
              <a:cxnLst/>
              <a:rect l="l" t="t" r="r" b="b"/>
              <a:pathLst>
                <a:path w="12898701" h="3795911">
                  <a:moveTo>
                    <a:pt x="0" y="0"/>
                  </a:moveTo>
                  <a:lnTo>
                    <a:pt x="12898701" y="0"/>
                  </a:lnTo>
                  <a:lnTo>
                    <a:pt x="12898701" y="3795911"/>
                  </a:lnTo>
                  <a:lnTo>
                    <a:pt x="0" y="37959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181" y="-29233"/>
              <a:ext cx="16198244" cy="376733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Mapping Hidden Neurogenesis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40488" y="4345745"/>
            <a:ext cx="8833350" cy="1509465"/>
            <a:chOff x="0" y="-11337"/>
            <a:chExt cx="11777800" cy="20126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75796" cy="2001283"/>
            </a:xfrm>
            <a:custGeom>
              <a:avLst/>
              <a:gdLst/>
              <a:ahLst/>
              <a:cxnLst/>
              <a:rect l="l" t="t" r="r" b="b"/>
              <a:pathLst>
                <a:path w="11675796" h="2001283">
                  <a:moveTo>
                    <a:pt x="0" y="0"/>
                  </a:moveTo>
                  <a:lnTo>
                    <a:pt x="11675796" y="0"/>
                  </a:lnTo>
                  <a:lnTo>
                    <a:pt x="11675796" y="2001283"/>
                  </a:lnTo>
                  <a:lnTo>
                    <a:pt x="0" y="20012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2004" y="-11337"/>
              <a:ext cx="11675796" cy="19536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Using cutting-edge single-cell sequencing and spatial mapping, scientists traced every stage of newborn neurons in adults up to 78 years old.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68616" y="8168343"/>
            <a:ext cx="11154111" cy="651689"/>
            <a:chOff x="0" y="-70275"/>
            <a:chExt cx="10665884" cy="86891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665884" cy="798644"/>
            </a:xfrm>
            <a:custGeom>
              <a:avLst/>
              <a:gdLst/>
              <a:ahLst/>
              <a:cxnLst/>
              <a:rect l="l" t="t" r="r" b="b"/>
              <a:pathLst>
                <a:path w="10665884" h="798644">
                  <a:moveTo>
                    <a:pt x="0" y="0"/>
                  </a:moveTo>
                  <a:lnTo>
                    <a:pt x="10665884" y="0"/>
                  </a:lnTo>
                  <a:lnTo>
                    <a:pt x="10665884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6258" y="-70275"/>
              <a:ext cx="8887201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Dumitru I, et al. Identification of proliferating neural progenitors in the adult human hippocampus. Science. 2025;389:58-63. doi:10.1126/science.adu9575.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throwing bubbles in the air&#10;&#10;AI-generated content may be incorrect.">
            <a:extLst>
              <a:ext uri="{FF2B5EF4-FFF2-40B4-BE49-F238E27FC236}">
                <a16:creationId xmlns:a16="http://schemas.microsoft.com/office/drawing/2014/main" id="{10F5C0B6-526E-41F1-35DB-CBC94E914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1" r="36494"/>
          <a:stretch>
            <a:fillRect/>
          </a:stretch>
        </p:blipFill>
        <p:spPr>
          <a:xfrm>
            <a:off x="38100" y="-553322"/>
            <a:ext cx="5348932" cy="1084032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-7620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939122" y="-1866900"/>
            <a:ext cx="18740879" cy="13259172"/>
            <a:chOff x="0" y="0"/>
            <a:chExt cx="24987839" cy="176788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0" name="Group 10"/>
          <p:cNvGrpSpPr/>
          <p:nvPr/>
        </p:nvGrpSpPr>
        <p:grpSpPr>
          <a:xfrm>
            <a:off x="13522797" y="6341111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719273" y="1534385"/>
            <a:ext cx="10899001" cy="2313882"/>
            <a:chOff x="0" y="-554569"/>
            <a:chExt cx="13168781" cy="308517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57152" cy="2530607"/>
            </a:xfrm>
            <a:custGeom>
              <a:avLst/>
              <a:gdLst/>
              <a:ahLst/>
              <a:cxnLst/>
              <a:rect l="l" t="t" r="r" b="b"/>
              <a:pathLst>
                <a:path w="12557152" h="2530607">
                  <a:moveTo>
                    <a:pt x="0" y="0"/>
                  </a:moveTo>
                  <a:lnTo>
                    <a:pt x="12557152" y="0"/>
                  </a:lnTo>
                  <a:lnTo>
                    <a:pt x="12557152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11629" y="-554569"/>
              <a:ext cx="12557152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Plasticity Without Age Limits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225481" y="4123365"/>
            <a:ext cx="8802567" cy="206531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35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Even a small number of newly generated hippocampal cells can meaningfully influence memory and mood, proof the brain’s plasticity never stops.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5719273" y="7275721"/>
            <a:ext cx="8762603" cy="1565803"/>
            <a:chOff x="0" y="0"/>
            <a:chExt cx="10679327" cy="208773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680566" cy="1105004"/>
            </a:xfrm>
            <a:custGeom>
              <a:avLst/>
              <a:gdLst/>
              <a:ahLst/>
              <a:cxnLst/>
              <a:rect l="l" t="t" r="r" b="b"/>
              <a:pathLst>
                <a:path w="9680566" h="1105004">
                  <a:moveTo>
                    <a:pt x="0" y="0"/>
                  </a:moveTo>
                  <a:lnTo>
                    <a:pt x="9680566" y="0"/>
                  </a:lnTo>
                  <a:lnTo>
                    <a:pt x="9680566" y="1105004"/>
                  </a:lnTo>
                  <a:lnTo>
                    <a:pt x="0" y="11050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93719" y="944634"/>
              <a:ext cx="10085608" cy="114310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Dumitru I, et al. Science. 2025;389:58-63.</a:t>
              </a:r>
              <a:endPara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66800" y="-1104900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621AD-8A7C-C127-D825-958CCDBC8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rain with many lines of light&#10;&#10;AI-generated content may be incorrect.">
            <a:extLst>
              <a:ext uri="{FF2B5EF4-FFF2-40B4-BE49-F238E27FC236}">
                <a16:creationId xmlns:a16="http://schemas.microsoft.com/office/drawing/2014/main" id="{D987C14F-C417-CEFC-7B8F-3CC7C6CE28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0" r="19690"/>
          <a:stretch>
            <a:fillRect/>
          </a:stretch>
        </p:blipFill>
        <p:spPr>
          <a:xfrm>
            <a:off x="12533532" y="-38100"/>
            <a:ext cx="5830668" cy="10287000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2A42AEC-63D1-93E4-118E-DF72E8FE8B69}"/>
              </a:ext>
            </a:extLst>
          </p:cNvPr>
          <p:cNvGrpSpPr/>
          <p:nvPr/>
        </p:nvGrpSpPr>
        <p:grpSpPr>
          <a:xfrm>
            <a:off x="0" y="-38100"/>
            <a:ext cx="18364200" cy="10363200"/>
            <a:chOff x="0" y="0"/>
            <a:chExt cx="24485600" cy="138176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398E98C-170C-901D-5105-288A9C8EB397}"/>
                </a:ext>
              </a:extLst>
            </p:cNvPr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38A71F89-313C-5259-D5FC-98436B765E6E}"/>
              </a:ext>
            </a:extLst>
          </p:cNvPr>
          <p:cNvGrpSpPr/>
          <p:nvPr/>
        </p:nvGrpSpPr>
        <p:grpSpPr>
          <a:xfrm>
            <a:off x="-2675860" y="-1486091"/>
            <a:ext cx="18740914" cy="13259181"/>
            <a:chOff x="0" y="0"/>
            <a:chExt cx="24987886" cy="176789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AB27582-6C3F-5BCF-05F0-8C260394B6EC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107A457C-5D40-08FD-F326-6A843971A6DB}"/>
              </a:ext>
            </a:extLst>
          </p:cNvPr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5E92BA2-35F3-5930-DCC1-0FA2F0F3DE18}"/>
              </a:ext>
            </a:extLst>
          </p:cNvPr>
          <p:cNvSpPr/>
          <p:nvPr/>
        </p:nvSpPr>
        <p:spPr>
          <a:xfrm>
            <a:off x="14449379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98B6CFB-7F4D-664E-367D-C5E79E8A6AA7}"/>
              </a:ext>
            </a:extLst>
          </p:cNvPr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E38C35D-16CA-07FF-B07E-D96EBFA96D50}"/>
                </a:ext>
              </a:extLst>
            </p:cNvPr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60572B39-18B0-141B-4E72-D10C4F898E13}"/>
              </a:ext>
            </a:extLst>
          </p:cNvPr>
          <p:cNvGrpSpPr/>
          <p:nvPr/>
        </p:nvGrpSpPr>
        <p:grpSpPr>
          <a:xfrm>
            <a:off x="13549085" y="6326593"/>
            <a:ext cx="5679806" cy="4018463"/>
            <a:chOff x="0" y="0"/>
            <a:chExt cx="7573075" cy="5357951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4A92341-2302-7593-AEBD-0795FEE3059E}"/>
                </a:ext>
              </a:extLst>
            </p:cNvPr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6F23E204-44D6-F83E-AE0F-E0CC4C1D52C5}"/>
              </a:ext>
            </a:extLst>
          </p:cNvPr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C5FAD70-17E7-47C5-1C12-E68F5ABB3EB7}"/>
              </a:ext>
            </a:extLst>
          </p:cNvPr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4A0BE4A-1033-AC8F-130D-5210E28084FC}"/>
                </a:ext>
              </a:extLst>
            </p:cNvPr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3544519-52B0-42E5-D0DB-150725A7400B}"/>
                </a:ext>
              </a:extLst>
            </p:cNvPr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CD1DBB77-9457-259E-D121-6D2B5C49139D}"/>
              </a:ext>
            </a:extLst>
          </p:cNvPr>
          <p:cNvSpPr txBox="1"/>
          <p:nvPr/>
        </p:nvSpPr>
        <p:spPr>
          <a:xfrm>
            <a:off x="2222946" y="1721386"/>
            <a:ext cx="10129150" cy="216303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7359"/>
              </a:lnSpc>
            </a:pPr>
            <a:r>
              <a:rPr lang="it-IT" sz="6500" b="1" spc="62" dirty="0">
                <a:solidFill>
                  <a:srgbClr val="FFFFFF"/>
                </a:solidFill>
                <a:latin typeface="Century Gothic Paneuropean Heavy"/>
                <a:ea typeface="Century Gothic Paneuropean Heavy"/>
                <a:cs typeface="Century Gothic Paneuropean Heavy"/>
                <a:sym typeface="Century Gothic Paneuropean Heavy"/>
              </a:rPr>
              <a:t>New Neurons at 78</a:t>
            </a:r>
            <a:endParaRPr lang="en-US" sz="6500" b="1" spc="62" dirty="0">
              <a:solidFill>
                <a:srgbClr val="FFFFFF"/>
              </a:solidFill>
              <a:latin typeface="Century Gothic Paneuropean Heavy"/>
              <a:ea typeface="Century Gothic Paneuropean Heavy"/>
              <a:cs typeface="Century Gothic Paneuropean Heavy"/>
              <a:sym typeface="Century Gothic Paneuropean Heavy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6FC5F19-AFF0-AF67-64C9-E58791A0B841}"/>
              </a:ext>
            </a:extLst>
          </p:cNvPr>
          <p:cNvSpPr txBox="1"/>
          <p:nvPr/>
        </p:nvSpPr>
        <p:spPr>
          <a:xfrm>
            <a:off x="2222946" y="3896359"/>
            <a:ext cx="7659567" cy="2665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ts val="4799"/>
              </a:lnSpc>
            </a:pPr>
            <a:r>
              <a:rPr lang="en-US" sz="4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“Scientists have found newly formed neurons in the brains of adults as old as age 78, and, for the first time, have identified the other brain cells that birthed them.”</a:t>
            </a: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id="{5C4436A5-6C55-98C7-1011-ADC19079224A}"/>
              </a:ext>
            </a:extLst>
          </p:cNvPr>
          <p:cNvGrpSpPr/>
          <p:nvPr/>
        </p:nvGrpSpPr>
        <p:grpSpPr>
          <a:xfrm>
            <a:off x="2301597" y="8540756"/>
            <a:ext cx="9204603" cy="636758"/>
            <a:chOff x="-242078" y="0"/>
            <a:chExt cx="10150034" cy="849011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3ADD864-A4F8-9DAE-60E6-B35D26A74E48}"/>
                </a:ext>
              </a:extLst>
            </p:cNvPr>
            <p:cNvSpPr/>
            <p:nvPr/>
          </p:nvSpPr>
          <p:spPr>
            <a:xfrm>
              <a:off x="0" y="0"/>
              <a:ext cx="9907956" cy="798644"/>
            </a:xfrm>
            <a:custGeom>
              <a:avLst/>
              <a:gdLst/>
              <a:ahLst/>
              <a:cxnLst/>
              <a:rect l="l" t="t" r="r" b="b"/>
              <a:pathLst>
                <a:path w="9907956" h="798644">
                  <a:moveTo>
                    <a:pt x="0" y="0"/>
                  </a:moveTo>
                  <a:lnTo>
                    <a:pt x="9907956" y="0"/>
                  </a:lnTo>
                  <a:lnTo>
                    <a:pt x="9907956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 dirty="0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6212D958-D9A3-672F-FC1B-C7B818331F20}"/>
                </a:ext>
              </a:extLst>
            </p:cNvPr>
            <p:cNvSpPr txBox="1"/>
            <p:nvPr/>
          </p:nvSpPr>
          <p:spPr>
            <a:xfrm>
              <a:off x="-242078" y="12268"/>
              <a:ext cx="9907956" cy="8367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Bradford N. Sci Am. 2025 Jul 3.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street&#10;&#10;AI-generated content may be incorrect.">
            <a:extLst>
              <a:ext uri="{FF2B5EF4-FFF2-40B4-BE49-F238E27FC236}">
                <a16:creationId xmlns:a16="http://schemas.microsoft.com/office/drawing/2014/main" id="{61A4D400-AC18-999E-9536-0D7351821C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/>
          <a:stretch>
            <a:fillRect/>
          </a:stretch>
        </p:blipFill>
        <p:spPr>
          <a:xfrm>
            <a:off x="0" y="-571500"/>
            <a:ext cx="18364200" cy="109347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6" name="Freeform 6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7" name="Freeform 7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8" name="Group 8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2594" y="6350179"/>
            <a:ext cx="5679806" cy="4018463"/>
            <a:chOff x="0" y="0"/>
            <a:chExt cx="7573075" cy="53579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2" name="Freeform 12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3" name="Group 13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75031" y="2092178"/>
            <a:ext cx="13998345" cy="2504211"/>
            <a:chOff x="-1" y="-808341"/>
            <a:chExt cx="15800757" cy="33389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00756" cy="2530607"/>
            </a:xfrm>
            <a:custGeom>
              <a:avLst/>
              <a:gdLst/>
              <a:ahLst/>
              <a:cxnLst/>
              <a:rect l="l" t="t" r="r" b="b"/>
              <a:pathLst>
                <a:path w="15800756" h="2530607">
                  <a:moveTo>
                    <a:pt x="0" y="0"/>
                  </a:moveTo>
                  <a:lnTo>
                    <a:pt x="15800756" y="0"/>
                  </a:lnTo>
                  <a:lnTo>
                    <a:pt x="15800756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1" y="-808341"/>
              <a:ext cx="15800756" cy="2502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4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The Whole Process Is There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69343" y="4397626"/>
            <a:ext cx="11621967" cy="2701112"/>
            <a:chOff x="0" y="0"/>
            <a:chExt cx="10314356" cy="360148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314356" cy="3601483"/>
            </a:xfrm>
            <a:custGeom>
              <a:avLst/>
              <a:gdLst/>
              <a:ahLst/>
              <a:cxnLst/>
              <a:rect l="l" t="t" r="r" b="b"/>
              <a:pathLst>
                <a:path w="10314356" h="3601483">
                  <a:moveTo>
                    <a:pt x="0" y="0"/>
                  </a:moveTo>
                  <a:lnTo>
                    <a:pt x="10314356" y="0"/>
                  </a:lnTo>
                  <a:lnTo>
                    <a:pt x="10314356" y="3601483"/>
                  </a:lnTo>
                  <a:lnTo>
                    <a:pt x="0" y="36014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0314356" cy="35538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Now we have very strong evidence that the whole process is there in humans, from the precursor cells to the immature neurons.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475032" y="8319139"/>
            <a:ext cx="8105095" cy="598983"/>
            <a:chOff x="0" y="0"/>
            <a:chExt cx="10806793" cy="7986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806793" cy="798644"/>
            </a:xfrm>
            <a:custGeom>
              <a:avLst/>
              <a:gdLst/>
              <a:ahLst/>
              <a:cxnLst/>
              <a:rect l="l" t="t" r="r" b="b"/>
              <a:pathLst>
                <a:path w="10806793" h="798644">
                  <a:moveTo>
                    <a:pt x="0" y="0"/>
                  </a:moveTo>
                  <a:lnTo>
                    <a:pt x="10806793" y="0"/>
                  </a:lnTo>
                  <a:lnTo>
                    <a:pt x="10806793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0806793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en-US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Bradford N. Sci Am. 2025 Jul 3.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and person looking through a microscope&#10;&#10;AI-generated content may be incorrect.">
            <a:extLst>
              <a:ext uri="{FF2B5EF4-FFF2-40B4-BE49-F238E27FC236}">
                <a16:creationId xmlns:a16="http://schemas.microsoft.com/office/drawing/2014/main" id="{C3649BD3-6CFB-5073-E897-3F900C0FB0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2" r="15392"/>
          <a:stretch>
            <a:fillRect/>
          </a:stretch>
        </p:blipFill>
        <p:spPr>
          <a:xfrm>
            <a:off x="12116107" y="-327184"/>
            <a:ext cx="6277611" cy="10670250"/>
          </a:xfrm>
          <a:prstGeom prst="rect">
            <a:avLst/>
          </a:prstGeom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D5679EBF-ECAF-83D6-EEF0-3E5FAE5191FA}"/>
              </a:ext>
            </a:extLst>
          </p:cNvPr>
          <p:cNvGrpSpPr/>
          <p:nvPr/>
        </p:nvGrpSpPr>
        <p:grpSpPr>
          <a:xfrm>
            <a:off x="-3230015" y="-1486091"/>
            <a:ext cx="18740914" cy="13259181"/>
            <a:chOff x="0" y="0"/>
            <a:chExt cx="24987886" cy="17678908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DA5754E3-7C83-39A8-A335-39C6BE66149C}"/>
                </a:ext>
              </a:extLst>
            </p:cNvPr>
            <p:cNvSpPr/>
            <p:nvPr/>
          </p:nvSpPr>
          <p:spPr>
            <a:xfrm>
              <a:off x="0" y="0"/>
              <a:ext cx="24987886" cy="17678908"/>
            </a:xfrm>
            <a:custGeom>
              <a:avLst/>
              <a:gdLst/>
              <a:ahLst/>
              <a:cxnLst/>
              <a:rect l="l" t="t" r="r" b="b"/>
              <a:pathLst>
                <a:path w="24987886" h="17678908">
                  <a:moveTo>
                    <a:pt x="0" y="0"/>
                  </a:moveTo>
                  <a:lnTo>
                    <a:pt x="24987886" y="0"/>
                  </a:lnTo>
                  <a:lnTo>
                    <a:pt x="24987886" y="17678908"/>
                  </a:lnTo>
                  <a:lnTo>
                    <a:pt x="0" y="17678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5000"/>
              </a:blip>
              <a:stretch>
                <a:fillRect t="-1" b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4" name="Freeform 4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5" name="Freeform 5"/>
          <p:cNvSpPr/>
          <p:nvPr/>
        </p:nvSpPr>
        <p:spPr>
          <a:xfrm>
            <a:off x="144845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6" name="Group 6"/>
          <p:cNvGrpSpPr/>
          <p:nvPr/>
        </p:nvGrpSpPr>
        <p:grpSpPr>
          <a:xfrm>
            <a:off x="2362201" y="1647458"/>
            <a:ext cx="9220200" cy="2974518"/>
            <a:chOff x="0" y="0"/>
            <a:chExt cx="12870780" cy="39660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70780" cy="2530607"/>
            </a:xfrm>
            <a:custGeom>
              <a:avLst/>
              <a:gdLst/>
              <a:ahLst/>
              <a:cxnLst/>
              <a:rect l="l" t="t" r="r" b="b"/>
              <a:pathLst>
                <a:path w="12870780" h="2530607">
                  <a:moveTo>
                    <a:pt x="0" y="0"/>
                  </a:moveTo>
                  <a:lnTo>
                    <a:pt x="12870780" y="0"/>
                  </a:lnTo>
                  <a:lnTo>
                    <a:pt x="12870780" y="2530607"/>
                  </a:lnTo>
                  <a:lnTo>
                    <a:pt x="0" y="25306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2870780" cy="393744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Pathway to Healing Disorders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4" name="Freeform 14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5" name="Group 15"/>
          <p:cNvGrpSpPr/>
          <p:nvPr/>
        </p:nvGrpSpPr>
        <p:grpSpPr>
          <a:xfrm>
            <a:off x="2332683" y="4042749"/>
            <a:ext cx="7649517" cy="2551310"/>
            <a:chOff x="-48988" y="-600364"/>
            <a:chExt cx="11021788" cy="34017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972800" cy="2801383"/>
            </a:xfrm>
            <a:custGeom>
              <a:avLst/>
              <a:gdLst/>
              <a:ahLst/>
              <a:cxnLst/>
              <a:rect l="l" t="t" r="r" b="b"/>
              <a:pathLst>
                <a:path w="10972800" h="2801383">
                  <a:moveTo>
                    <a:pt x="0" y="0"/>
                  </a:moveTo>
                  <a:lnTo>
                    <a:pt x="10972800" y="0"/>
                  </a:lnTo>
                  <a:lnTo>
                    <a:pt x="10972800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48988" y="-600364"/>
              <a:ext cx="10972800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“Learning more about how neurogenesis happens, and whether the process can be altered, could prove helpful for understanding a range of disorders and diseases.”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62201" y="8497731"/>
            <a:ext cx="8115300" cy="62755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2240"/>
              </a:lnSpc>
            </a:pPr>
            <a:r>
              <a:rPr lang="en-US" sz="16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Bradford N. Sci Am. 2025 Jul 3.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627776" y="6364654"/>
            <a:ext cx="5679852" cy="4018502"/>
            <a:chOff x="-27844" y="0"/>
            <a:chExt cx="7573136" cy="5358003"/>
          </a:xfrm>
        </p:grpSpPr>
        <p:sp>
          <p:nvSpPr>
            <p:cNvPr id="13" name="Freeform 13"/>
            <p:cNvSpPr/>
            <p:nvPr/>
          </p:nvSpPr>
          <p:spPr>
            <a:xfrm>
              <a:off x="-27844" y="0"/>
              <a:ext cx="7573136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/>
              </a:stretch>
            </a:blipFill>
          </p:spPr>
          <p:txBody>
            <a:bodyPr/>
            <a:lstStyle/>
            <a:p>
              <a:endParaRPr lang="en-PH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erson and a child on a beach&#10;&#10;AI-generated content may be incorrect.">
            <a:extLst>
              <a:ext uri="{FF2B5EF4-FFF2-40B4-BE49-F238E27FC236}">
                <a16:creationId xmlns:a16="http://schemas.microsoft.com/office/drawing/2014/main" id="{C0382C69-A664-68D8-D3EB-CBDB34377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6"/>
          <a:stretch>
            <a:fillRect/>
          </a:stretch>
        </p:blipFill>
        <p:spPr>
          <a:xfrm>
            <a:off x="-117011" y="-10924"/>
            <a:ext cx="18466547" cy="1094562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76200" y="0"/>
            <a:ext cx="18364200" cy="10363200"/>
            <a:chOff x="0" y="0"/>
            <a:chExt cx="24485600" cy="13817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85600" cy="13817600"/>
            </a:xfrm>
            <a:custGeom>
              <a:avLst/>
              <a:gdLst/>
              <a:ahLst/>
              <a:cxnLst/>
              <a:rect l="l" t="t" r="r" b="b"/>
              <a:pathLst>
                <a:path w="24485600" h="13817600">
                  <a:moveTo>
                    <a:pt x="16891" y="0"/>
                  </a:moveTo>
                  <a:lnTo>
                    <a:pt x="24468710" y="0"/>
                  </a:lnTo>
                  <a:cubicBezTo>
                    <a:pt x="24478107" y="0"/>
                    <a:pt x="24485600" y="7620"/>
                    <a:pt x="24485600" y="16891"/>
                  </a:cubicBezTo>
                  <a:lnTo>
                    <a:pt x="24485600" y="13800710"/>
                  </a:lnTo>
                  <a:cubicBezTo>
                    <a:pt x="24485600" y="13810107"/>
                    <a:pt x="24477980" y="13817600"/>
                    <a:pt x="24468710" y="13817600"/>
                  </a:cubicBezTo>
                  <a:lnTo>
                    <a:pt x="16891" y="13817600"/>
                  </a:lnTo>
                  <a:cubicBezTo>
                    <a:pt x="7493" y="13817600"/>
                    <a:pt x="0" y="13809980"/>
                    <a:pt x="0" y="1380071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800710"/>
                  </a:lnTo>
                  <a:lnTo>
                    <a:pt x="16891" y="13800710"/>
                  </a:lnTo>
                  <a:lnTo>
                    <a:pt x="16891" y="13783819"/>
                  </a:lnTo>
                  <a:lnTo>
                    <a:pt x="24468710" y="13783819"/>
                  </a:lnTo>
                  <a:lnTo>
                    <a:pt x="24468710" y="13800710"/>
                  </a:lnTo>
                  <a:lnTo>
                    <a:pt x="24451819" y="13800710"/>
                  </a:lnTo>
                  <a:lnTo>
                    <a:pt x="24451819" y="16891"/>
                  </a:lnTo>
                  <a:lnTo>
                    <a:pt x="24468710" y="16891"/>
                  </a:lnTo>
                  <a:lnTo>
                    <a:pt x="2446871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5" name="Freeform 5"/>
          <p:cNvSpPr/>
          <p:nvPr/>
        </p:nvSpPr>
        <p:spPr>
          <a:xfrm>
            <a:off x="16473377" y="8618631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sp>
        <p:nvSpPr>
          <p:cNvPr id="6" name="Freeform 6"/>
          <p:cNvSpPr/>
          <p:nvPr/>
        </p:nvSpPr>
        <p:spPr>
          <a:xfrm>
            <a:off x="14408373" y="6407373"/>
            <a:ext cx="3879627" cy="3879627"/>
          </a:xfrm>
          <a:custGeom>
            <a:avLst/>
            <a:gdLst/>
            <a:ahLst/>
            <a:cxnLst/>
            <a:rect l="l" t="t" r="r" b="b"/>
            <a:pathLst>
              <a:path w="3879627" h="3879627">
                <a:moveTo>
                  <a:pt x="0" y="0"/>
                </a:moveTo>
                <a:lnTo>
                  <a:pt x="3879627" y="0"/>
                </a:lnTo>
                <a:lnTo>
                  <a:pt x="3879627" y="3879627"/>
                </a:lnTo>
                <a:lnTo>
                  <a:pt x="0" y="3879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7" name="Group 7"/>
          <p:cNvGrpSpPr/>
          <p:nvPr/>
        </p:nvGrpSpPr>
        <p:grpSpPr>
          <a:xfrm>
            <a:off x="-1093894" y="-1076562"/>
            <a:ext cx="3568927" cy="3568927"/>
            <a:chOff x="0" y="0"/>
            <a:chExt cx="4758569" cy="47585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58690" cy="4758563"/>
            </a:xfrm>
            <a:custGeom>
              <a:avLst/>
              <a:gdLst/>
              <a:ahLst/>
              <a:cxnLst/>
              <a:rect l="l" t="t" r="r" b="b"/>
              <a:pathLst>
                <a:path w="4758690" h="4758563">
                  <a:moveTo>
                    <a:pt x="2379345" y="0"/>
                  </a:moveTo>
                  <a:cubicBezTo>
                    <a:pt x="1065276" y="0"/>
                    <a:pt x="0" y="1065276"/>
                    <a:pt x="0" y="2379345"/>
                  </a:cubicBezTo>
                  <a:cubicBezTo>
                    <a:pt x="0" y="3693414"/>
                    <a:pt x="1065276" y="4758563"/>
                    <a:pt x="2379345" y="4758563"/>
                  </a:cubicBezTo>
                  <a:cubicBezTo>
                    <a:pt x="3693414" y="4758563"/>
                    <a:pt x="4758690" y="3693287"/>
                    <a:pt x="4758690" y="2379218"/>
                  </a:cubicBezTo>
                  <a:cubicBezTo>
                    <a:pt x="4758690" y="1065149"/>
                    <a:pt x="3693287" y="0"/>
                    <a:pt x="2379345" y="0"/>
                  </a:cubicBezTo>
                  <a:close/>
                </a:path>
              </a:pathLst>
            </a:custGeom>
            <a:solidFill>
              <a:srgbClr val="86EAE9"/>
            </a:solidFill>
          </p:spPr>
          <p:txBody>
            <a:bodyPr/>
            <a:lstStyle/>
            <a:p>
              <a:endParaRPr lang="en-PH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51825" y="6355622"/>
            <a:ext cx="5679806" cy="4018463"/>
            <a:chOff x="0" y="0"/>
            <a:chExt cx="7573075" cy="53579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573137" cy="5358003"/>
            </a:xfrm>
            <a:custGeom>
              <a:avLst/>
              <a:gdLst/>
              <a:ahLst/>
              <a:cxnLst/>
              <a:rect l="l" t="t" r="r" b="b"/>
              <a:pathLst>
                <a:path w="7573137" h="5358003">
                  <a:moveTo>
                    <a:pt x="0" y="0"/>
                  </a:moveTo>
                  <a:lnTo>
                    <a:pt x="7573137" y="0"/>
                  </a:lnTo>
                  <a:lnTo>
                    <a:pt x="7573137" y="5358003"/>
                  </a:lnTo>
                  <a:lnTo>
                    <a:pt x="0" y="5358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"/>
              </a:stretch>
            </a:blipFill>
          </p:spPr>
          <p:txBody>
            <a:bodyPr/>
            <a:lstStyle/>
            <a:p>
              <a:endParaRPr lang="en-PH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981902" y="9445528"/>
            <a:ext cx="5910993" cy="841472"/>
          </a:xfrm>
          <a:custGeom>
            <a:avLst/>
            <a:gdLst/>
            <a:ahLst/>
            <a:cxnLst/>
            <a:rect l="l" t="t" r="r" b="b"/>
            <a:pathLst>
              <a:path w="5910993" h="841472">
                <a:moveTo>
                  <a:pt x="0" y="0"/>
                </a:moveTo>
                <a:lnTo>
                  <a:pt x="5910993" y="0"/>
                </a:lnTo>
                <a:lnTo>
                  <a:pt x="5910993" y="841472"/>
                </a:lnTo>
                <a:lnTo>
                  <a:pt x="0" y="84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H"/>
          </a:p>
        </p:txBody>
      </p:sp>
      <p:grpSp>
        <p:nvGrpSpPr>
          <p:cNvPr id="12" name="Group 12"/>
          <p:cNvGrpSpPr/>
          <p:nvPr/>
        </p:nvGrpSpPr>
        <p:grpSpPr>
          <a:xfrm>
            <a:off x="5981902" y="9725320"/>
            <a:ext cx="5910993" cy="388449"/>
            <a:chOff x="0" y="0"/>
            <a:chExt cx="7881324" cy="517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881324" cy="517932"/>
            </a:xfrm>
            <a:custGeom>
              <a:avLst/>
              <a:gdLst/>
              <a:ahLst/>
              <a:cxnLst/>
              <a:rect l="l" t="t" r="r" b="b"/>
              <a:pathLst>
                <a:path w="7881324" h="517932">
                  <a:moveTo>
                    <a:pt x="0" y="0"/>
                  </a:moveTo>
                  <a:lnTo>
                    <a:pt x="7881324" y="0"/>
                  </a:lnTo>
                  <a:lnTo>
                    <a:pt x="7881324" y="517932"/>
                  </a:lnTo>
                  <a:lnTo>
                    <a:pt x="0" y="51793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7881324" cy="5560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264"/>
                </a:lnSpc>
              </a:pPr>
              <a:r>
                <a:rPr lang="en-US" sz="2331" spc="349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WWW.CHIROONPURPOSE.COM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75123" y="1842950"/>
            <a:ext cx="12231477" cy="2256151"/>
            <a:chOff x="0" y="0"/>
            <a:chExt cx="11764510" cy="30082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518557" cy="3008202"/>
            </a:xfrm>
            <a:custGeom>
              <a:avLst/>
              <a:gdLst/>
              <a:ahLst/>
              <a:cxnLst/>
              <a:rect l="l" t="t" r="r" b="b"/>
              <a:pathLst>
                <a:path w="10518557" h="3008202">
                  <a:moveTo>
                    <a:pt x="0" y="0"/>
                  </a:moveTo>
                  <a:lnTo>
                    <a:pt x="10518557" y="0"/>
                  </a:lnTo>
                  <a:lnTo>
                    <a:pt x="10518557" y="3008202"/>
                  </a:lnTo>
                  <a:lnTo>
                    <a:pt x="0" y="30082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11764510" cy="29796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7359"/>
                </a:lnSpc>
              </a:pPr>
              <a:r>
                <a:rPr lang="en-US" sz="6500" b="1" spc="62" dirty="0">
                  <a:solidFill>
                    <a:srgbClr val="FFFFFF"/>
                  </a:solidFill>
                  <a:latin typeface="Century Gothic Paneuropean Heavy"/>
                  <a:ea typeface="Century Gothic Paneuropean Heavy"/>
                  <a:cs typeface="Century Gothic Paneuropean Heavy"/>
                  <a:sym typeface="Century Gothic Paneuropean Heavy"/>
                </a:rPr>
                <a:t>Neurogenesis Fuels Memory &amp; Mood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194791" y="4423666"/>
            <a:ext cx="11499008" cy="2838248"/>
            <a:chOff x="0" y="-321830"/>
            <a:chExt cx="10777955" cy="312321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64588" cy="2801383"/>
            </a:xfrm>
            <a:custGeom>
              <a:avLst/>
              <a:gdLst/>
              <a:ahLst/>
              <a:cxnLst/>
              <a:rect l="l" t="t" r="r" b="b"/>
              <a:pathLst>
                <a:path w="10464588" h="2801383">
                  <a:moveTo>
                    <a:pt x="0" y="0"/>
                  </a:moveTo>
                  <a:lnTo>
                    <a:pt x="10464588" y="0"/>
                  </a:lnTo>
                  <a:lnTo>
                    <a:pt x="10464588" y="2801383"/>
                  </a:lnTo>
                  <a:lnTo>
                    <a:pt x="0" y="28013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13367" y="-321830"/>
              <a:ext cx="10464588" cy="27537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4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Continuous adult hippocampal neurogenesis is involved in memory formation and mood regulation but is challenging to study in humans.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529122" y="7715844"/>
            <a:ext cx="8378181" cy="1089206"/>
            <a:chOff x="-123540" y="0"/>
            <a:chExt cx="11170908" cy="14522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047368" cy="798644"/>
            </a:xfrm>
            <a:custGeom>
              <a:avLst/>
              <a:gdLst/>
              <a:ahLst/>
              <a:cxnLst/>
              <a:rect l="l" t="t" r="r" b="b"/>
              <a:pathLst>
                <a:path w="11047368" h="798644">
                  <a:moveTo>
                    <a:pt x="0" y="0"/>
                  </a:moveTo>
                  <a:lnTo>
                    <a:pt x="11047368" y="0"/>
                  </a:lnTo>
                  <a:lnTo>
                    <a:pt x="11047368" y="798644"/>
                  </a:lnTo>
                  <a:lnTo>
                    <a:pt x="0" y="79864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PH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-123540" y="615531"/>
              <a:ext cx="11047368" cy="8367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240"/>
                </a:lnSpc>
              </a:pPr>
              <a:r>
                <a:rPr lang="fr-FR" sz="1600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 Dumitru I, et al. Science. 2025;389:58-63. doi:10.1126/science.adu9575.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917</Words>
  <Application>Microsoft Office PowerPoint</Application>
  <PresentationFormat>Custom</PresentationFormat>
  <Paragraphs>79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Century Gothic Paneuropean</vt:lpstr>
      <vt:lpstr>Aptos</vt:lpstr>
      <vt:lpstr>Calibri</vt:lpstr>
      <vt:lpstr>Century Gothic Paneuropean Heavy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Slides 2025.pptx</dc:title>
  <dc:creator>Rick Benjamin Cruz</dc:creator>
  <cp:lastModifiedBy>Rick Benjamin Cruz</cp:lastModifiedBy>
  <cp:revision>36</cp:revision>
  <dcterms:created xsi:type="dcterms:W3CDTF">2006-08-16T00:00:00Z</dcterms:created>
  <dcterms:modified xsi:type="dcterms:W3CDTF">2025-09-18T18:42:08Z</dcterms:modified>
  <dc:identifier>DAGj-KHRuEA</dc:identifier>
</cp:coreProperties>
</file>