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entury Gothic Paneuropean" panose="020B0604020202020204" charset="0"/>
      <p:regular r:id="rId16"/>
    </p:embeddedFont>
    <p:embeddedFont>
      <p:font typeface="Century Gothic Paneuropean Heavy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101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229A1-EF6D-45A3-9348-8CC8BF4308EF}" type="datetimeFigureOut">
              <a:rPr lang="en-PH" smtClean="0"/>
              <a:t>16/05/2025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F4501-8BDB-48B2-BC7E-3D66BCFAB9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925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870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9743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928337" y="3366512"/>
            <a:ext cx="7107950" cy="3553975"/>
          </a:xfrm>
          <a:custGeom>
            <a:avLst/>
            <a:gdLst/>
            <a:ahLst/>
            <a:cxnLst/>
            <a:rect l="l" t="t" r="r" b="b"/>
            <a:pathLst>
              <a:path w="7107950" h="3553975">
                <a:moveTo>
                  <a:pt x="0" y="0"/>
                </a:moveTo>
                <a:lnTo>
                  <a:pt x="7107950" y="0"/>
                </a:lnTo>
                <a:lnTo>
                  <a:pt x="7107950" y="3553975"/>
                </a:lnTo>
                <a:lnTo>
                  <a:pt x="0" y="355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8" b="-46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10457732" y="5143500"/>
            <a:ext cx="3553975" cy="3553975"/>
            <a:chOff x="0" y="0"/>
            <a:chExt cx="4738633" cy="473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8624" cy="4738624"/>
            </a:xfrm>
            <a:custGeom>
              <a:avLst/>
              <a:gdLst/>
              <a:ahLst/>
              <a:cxnLst/>
              <a:rect l="l" t="t" r="r" b="b"/>
              <a:pathLst>
                <a:path w="4738624" h="4738624">
                  <a:moveTo>
                    <a:pt x="2369312" y="0"/>
                  </a:moveTo>
                  <a:cubicBezTo>
                    <a:pt x="1060831" y="0"/>
                    <a:pt x="0" y="1060831"/>
                    <a:pt x="0" y="2369312"/>
                  </a:cubicBezTo>
                  <a:cubicBezTo>
                    <a:pt x="0" y="3677793"/>
                    <a:pt x="1060831" y="4738624"/>
                    <a:pt x="2369312" y="4738624"/>
                  </a:cubicBezTo>
                  <a:cubicBezTo>
                    <a:pt x="3677793" y="4738624"/>
                    <a:pt x="4738624" y="3677793"/>
                    <a:pt x="4738624" y="2369312"/>
                  </a:cubicBezTo>
                  <a:cubicBezTo>
                    <a:pt x="4738624" y="1060831"/>
                    <a:pt x="3677793" y="0"/>
                    <a:pt x="2369312" y="0"/>
                  </a:cubicBezTo>
                  <a:close/>
                </a:path>
              </a:pathLst>
            </a:custGeom>
            <a:solidFill>
              <a:srgbClr val="230871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64899" y="1989347"/>
            <a:ext cx="5513152" cy="5513152"/>
          </a:xfrm>
          <a:custGeom>
            <a:avLst/>
            <a:gdLst/>
            <a:ahLst/>
            <a:cxnLst/>
            <a:rect l="l" t="t" r="r" b="b"/>
            <a:pathLst>
              <a:path w="5513152" h="5513152">
                <a:moveTo>
                  <a:pt x="0" y="0"/>
                </a:moveTo>
                <a:lnTo>
                  <a:pt x="5513152" y="0"/>
                </a:lnTo>
                <a:lnTo>
                  <a:pt x="5513152" y="5513152"/>
                </a:lnTo>
                <a:lnTo>
                  <a:pt x="0" y="551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7770922" y="1028700"/>
            <a:ext cx="9914568" cy="7434447"/>
            <a:chOff x="0" y="0"/>
            <a:chExt cx="13219424" cy="99125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219430" cy="9912604"/>
            </a:xfrm>
            <a:custGeom>
              <a:avLst/>
              <a:gdLst/>
              <a:ahLst/>
              <a:cxnLst/>
              <a:rect l="l" t="t" r="r" b="b"/>
              <a:pathLst>
                <a:path w="13219430" h="9912604">
                  <a:moveTo>
                    <a:pt x="0" y="0"/>
                  </a:moveTo>
                  <a:lnTo>
                    <a:pt x="13219430" y="0"/>
                  </a:lnTo>
                  <a:lnTo>
                    <a:pt x="13219430" y="9912604"/>
                  </a:lnTo>
                  <a:lnTo>
                    <a:pt x="0" y="991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91" r="-299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4705" y="6337540"/>
            <a:ext cx="7976322" cy="393859"/>
            <a:chOff x="0" y="0"/>
            <a:chExt cx="10635096" cy="5251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35097" cy="525145"/>
            </a:xfrm>
            <a:custGeom>
              <a:avLst/>
              <a:gdLst/>
              <a:ahLst/>
              <a:cxnLst/>
              <a:rect l="l" t="t" r="r" b="b"/>
              <a:pathLst>
                <a:path w="10635097" h="525145">
                  <a:moveTo>
                    <a:pt x="0" y="0"/>
                  </a:moveTo>
                  <a:lnTo>
                    <a:pt x="10635097" y="0"/>
                  </a:lnTo>
                  <a:lnTo>
                    <a:pt x="10635097" y="525145"/>
                  </a:lnTo>
                  <a:lnTo>
                    <a:pt x="0" y="525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0635096" cy="5727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58"/>
                </a:lnSpc>
              </a:pPr>
              <a:r>
                <a:rPr lang="en-US" sz="2400" spc="48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34705" y="2425829"/>
            <a:ext cx="6983237" cy="3438360"/>
            <a:chOff x="0" y="0"/>
            <a:chExt cx="9310982" cy="45844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10982" cy="4584480"/>
            </a:xfrm>
            <a:custGeom>
              <a:avLst/>
              <a:gdLst/>
              <a:ahLst/>
              <a:cxnLst/>
              <a:rect l="l" t="t" r="r" b="b"/>
              <a:pathLst>
                <a:path w="9310982" h="4584480">
                  <a:moveTo>
                    <a:pt x="0" y="0"/>
                  </a:moveTo>
                  <a:lnTo>
                    <a:pt x="9310982" y="0"/>
                  </a:lnTo>
                  <a:lnTo>
                    <a:pt x="9310982" y="4584480"/>
                  </a:lnTo>
                  <a:lnTo>
                    <a:pt x="0" y="4584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310982" cy="45844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10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May</a:t>
              </a:r>
            </a:p>
            <a:p>
              <a:pPr algn="l">
                <a:lnSpc>
                  <a:spcPts val="11518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2025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holding a sign&#10;&#10;AI-generated content may be incorrect.">
            <a:extLst>
              <a:ext uri="{FF2B5EF4-FFF2-40B4-BE49-F238E27FC236}">
                <a16:creationId xmlns:a16="http://schemas.microsoft.com/office/drawing/2014/main" id="{55095B32-8840-CF1C-1046-56416E40C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266700"/>
            <a:ext cx="7232057" cy="1083367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13537108" y="6335665"/>
            <a:ext cx="5679806" cy="4018463"/>
            <a:chOff x="0" y="0"/>
            <a:chExt cx="7573075" cy="53579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1" name="Group 1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1902" y="2064408"/>
            <a:ext cx="8621405" cy="276176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635"/>
              </a:lnSpc>
            </a:pPr>
            <a:r>
              <a:rPr lang="en-US" sz="6500" b="1" spc="49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Break the Monopoly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974975" y="3534238"/>
            <a:ext cx="8628332" cy="2523588"/>
            <a:chOff x="0" y="-618569"/>
            <a:chExt cx="11504443" cy="33647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495207" cy="2746214"/>
            </a:xfrm>
            <a:custGeom>
              <a:avLst/>
              <a:gdLst/>
              <a:ahLst/>
              <a:cxnLst/>
              <a:rect l="l" t="t" r="r" b="b"/>
              <a:pathLst>
                <a:path w="11495207" h="2746214">
                  <a:moveTo>
                    <a:pt x="0" y="0"/>
                  </a:moveTo>
                  <a:lnTo>
                    <a:pt x="11495207" y="0"/>
                  </a:lnTo>
                  <a:lnTo>
                    <a:pt x="11495207" y="2746214"/>
                  </a:lnTo>
                  <a:lnTo>
                    <a:pt x="0" y="27462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236" y="-618569"/>
              <a:ext cx="11495207" cy="27176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Student debt should fund education — not entrench power. The chiropractic cartel must be challenged for the profession to grow.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981902" y="7429500"/>
            <a:ext cx="8115300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Kent C, McCoy M. On Purpose Science. May 2025. Available from: https://www.chiroonpurpose.com/</a:t>
            </a:r>
          </a:p>
          <a:p>
            <a:pPr algn="l">
              <a:lnSpc>
                <a:spcPts val="2240"/>
              </a:lnSpc>
            </a:pPr>
            <a:endParaRPr lang="en-US" sz="16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statue of a person holding a sword and scales&#10;&#10;AI-generated content may be incorrect.">
            <a:extLst>
              <a:ext uri="{FF2B5EF4-FFF2-40B4-BE49-F238E27FC236}">
                <a16:creationId xmlns:a16="http://schemas.microsoft.com/office/drawing/2014/main" id="{2E9C6728-FD1A-ACF5-F0C5-1294D8016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8"/>
          <a:stretch/>
        </p:blipFill>
        <p:spPr>
          <a:xfrm>
            <a:off x="12381033" y="-335043"/>
            <a:ext cx="6944242" cy="1095708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381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675860" y="-1585615"/>
            <a:ext cx="18740914" cy="13259181"/>
            <a:chOff x="0" y="0"/>
            <a:chExt cx="24987886" cy="17678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49379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49085" y="632659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75033" y="2171700"/>
            <a:ext cx="10129150" cy="216303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Stop Weaponizing Accreditation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75033" y="4673681"/>
            <a:ext cx="7659567" cy="2665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When gatekeeping overrides fairness, innovation suffers. Accreditation should ensure quality — not control.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475033" y="7944942"/>
            <a:ext cx="7430967" cy="627558"/>
            <a:chOff x="0" y="-38100"/>
            <a:chExt cx="9907956" cy="8367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 https://www.chiroonpurpose.com/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erson holding a sign&#10;&#10;AI-generated content may be incorrect.">
            <a:extLst>
              <a:ext uri="{FF2B5EF4-FFF2-40B4-BE49-F238E27FC236}">
                <a16:creationId xmlns:a16="http://schemas.microsoft.com/office/drawing/2014/main" id="{583F3800-09C4-4950-83F6-1BC12437A4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943100"/>
            <a:ext cx="18402300" cy="122682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797" y="635562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75033" y="2105673"/>
            <a:ext cx="10129150" cy="210103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Time to Adjust the System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475033" y="4414063"/>
            <a:ext cx="8390683" cy="2101037"/>
            <a:chOff x="0" y="0"/>
            <a:chExt cx="11187578" cy="28013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87578" cy="2801383"/>
            </a:xfrm>
            <a:custGeom>
              <a:avLst/>
              <a:gdLst/>
              <a:ahLst/>
              <a:cxnLst/>
              <a:rect l="l" t="t" r="r" b="b"/>
              <a:pathLst>
                <a:path w="11187578" h="2801383">
                  <a:moveTo>
                    <a:pt x="0" y="0"/>
                  </a:moveTo>
                  <a:lnTo>
                    <a:pt x="11187578" y="0"/>
                  </a:lnTo>
                  <a:lnTo>
                    <a:pt x="1118757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118757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Chiropractic education is overdue for reform. High cost, limited access, and outdated structures must evolve to serve future doctors.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75033" y="7810500"/>
            <a:ext cx="7507167" cy="716293"/>
            <a:chOff x="0" y="0"/>
            <a:chExt cx="10009556" cy="9550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600" y="118313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lose-up of hands touching each other&#10;&#10;AI-generated content may be incorrect.">
            <a:extLst>
              <a:ext uri="{FF2B5EF4-FFF2-40B4-BE49-F238E27FC236}">
                <a16:creationId xmlns:a16="http://schemas.microsoft.com/office/drawing/2014/main" id="{C480FE27-DAD1-8316-45DE-975FD3EB9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r="5149"/>
          <a:stretch/>
        </p:blipFill>
        <p:spPr>
          <a:xfrm>
            <a:off x="-228600" y="0"/>
            <a:ext cx="5721926" cy="103632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813249" y="-1648411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493769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7443" y="2174342"/>
            <a:ext cx="10129150" cy="2846933"/>
            <a:chOff x="0" y="0"/>
            <a:chExt cx="13505533" cy="3795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05534" cy="3795911"/>
            </a:xfrm>
            <a:custGeom>
              <a:avLst/>
              <a:gdLst/>
              <a:ahLst/>
              <a:cxnLst/>
              <a:rect l="l" t="t" r="r" b="b"/>
              <a:pathLst>
                <a:path w="13505534" h="3795911">
                  <a:moveTo>
                    <a:pt x="0" y="0"/>
                  </a:moveTo>
                  <a:lnTo>
                    <a:pt x="13505534" y="0"/>
                  </a:lnTo>
                  <a:lnTo>
                    <a:pt x="13505534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3505533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Diversity = Strength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87442" y="3701472"/>
            <a:ext cx="8379239" cy="2101037"/>
            <a:chOff x="0" y="0"/>
            <a:chExt cx="11172319" cy="28013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72319" cy="2801383"/>
            </a:xfrm>
            <a:custGeom>
              <a:avLst/>
              <a:gdLst/>
              <a:ahLst/>
              <a:cxnLst/>
              <a:rect l="l" t="t" r="r" b="b"/>
              <a:pathLst>
                <a:path w="11172319" h="2801383">
                  <a:moveTo>
                    <a:pt x="0" y="0"/>
                  </a:moveTo>
                  <a:lnTo>
                    <a:pt x="11172319" y="0"/>
                  </a:lnTo>
                  <a:lnTo>
                    <a:pt x="11172319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1172319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No single group should define the profession. More voices, more viewpoints, and more vitality are the future of chiropractic.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487442" y="6916159"/>
            <a:ext cx="7430967" cy="627558"/>
            <a:chOff x="0" y="-38100"/>
            <a:chExt cx="9907956" cy="8367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child looking up at a person's hand&#10;&#10;AI-generated content may be incorrect.">
            <a:extLst>
              <a:ext uri="{FF2B5EF4-FFF2-40B4-BE49-F238E27FC236}">
                <a16:creationId xmlns:a16="http://schemas.microsoft.com/office/drawing/2014/main" id="{6286120A-8E0B-34AA-43D9-F1EFF4592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394" y="-2400300"/>
            <a:ext cx="18767394" cy="1577754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479047" y="8486022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Freeform 4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5" name="Group 5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30943" y="6315528"/>
            <a:ext cx="5679806" cy="4018463"/>
            <a:chOff x="0" y="0"/>
            <a:chExt cx="7573075" cy="5357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9" name="Freeform 9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422367" y="2167120"/>
            <a:ext cx="9302156" cy="2365643"/>
            <a:chOff x="0" y="-238863"/>
            <a:chExt cx="12402875" cy="31541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02875" cy="2915328"/>
            </a:xfrm>
            <a:custGeom>
              <a:avLst/>
              <a:gdLst/>
              <a:ahLst/>
              <a:cxnLst/>
              <a:rect l="l" t="t" r="r" b="b"/>
              <a:pathLst>
                <a:path w="12402875" h="2915328">
                  <a:moveTo>
                    <a:pt x="0" y="0"/>
                  </a:moveTo>
                  <a:lnTo>
                    <a:pt x="12402875" y="0"/>
                  </a:lnTo>
                  <a:lnTo>
                    <a:pt x="12402875" y="2915328"/>
                  </a:lnTo>
                  <a:lnTo>
                    <a:pt x="0" y="29153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38863"/>
              <a:ext cx="12402875" cy="27248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635"/>
                </a:lnSpc>
              </a:pPr>
              <a:r>
                <a:rPr lang="en-US" sz="6500" b="1" spc="49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Beyond Backs: Brain-Body Balance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033" y="4301186"/>
            <a:ext cx="8650167" cy="2616278"/>
            <a:chOff x="0" y="0"/>
            <a:chExt cx="11533556" cy="348837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66012" cy="3372883"/>
            </a:xfrm>
            <a:custGeom>
              <a:avLst/>
              <a:gdLst/>
              <a:ahLst/>
              <a:cxnLst/>
              <a:rect l="l" t="t" r="r" b="b"/>
              <a:pathLst>
                <a:path w="9966012" h="3372883">
                  <a:moveTo>
                    <a:pt x="0" y="0"/>
                  </a:moveTo>
                  <a:lnTo>
                    <a:pt x="9966012" y="0"/>
                  </a:lnTo>
                  <a:lnTo>
                    <a:pt x="9966012" y="3372883"/>
                  </a:lnTo>
                  <a:lnTo>
                    <a:pt x="0" y="33728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1213"/>
              <a:ext cx="11533556" cy="32871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34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Chiropractic care goes deeper than posture — it enhances how the brain and body communicate, especially vital in a child’s early development.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75033" y="8048418"/>
            <a:ext cx="8450700" cy="875208"/>
            <a:chOff x="0" y="0"/>
            <a:chExt cx="11267600" cy="11669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67600" cy="1166944"/>
            </a:xfrm>
            <a:custGeom>
              <a:avLst/>
              <a:gdLst/>
              <a:ahLst/>
              <a:cxnLst/>
              <a:rect l="l" t="t" r="r" b="b"/>
              <a:pathLst>
                <a:path w="11267600" h="1166944">
                  <a:moveTo>
                    <a:pt x="0" y="0"/>
                  </a:moveTo>
                  <a:lnTo>
                    <a:pt x="11267600" y="0"/>
                  </a:lnTo>
                  <a:lnTo>
                    <a:pt x="11267600" y="1166944"/>
                  </a:lnTo>
                  <a:lnTo>
                    <a:pt x="0" y="11669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267600" cy="12050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lying on a mat with his back&#10;&#10;AI-generated content may be incorrect.">
            <a:extLst>
              <a:ext uri="{FF2B5EF4-FFF2-40B4-BE49-F238E27FC236}">
                <a16:creationId xmlns:a16="http://schemas.microsoft.com/office/drawing/2014/main" id="{0BE4D6B9-E05B-2360-4F4B-22EBE8728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3343840"/>
            <a:ext cx="20503440" cy="1366896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2475124" y="1878073"/>
            <a:ext cx="10257451" cy="1897955"/>
            <a:chOff x="0" y="0"/>
            <a:chExt cx="13676601" cy="25306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76601" cy="2530607"/>
            </a:xfrm>
            <a:custGeom>
              <a:avLst/>
              <a:gdLst/>
              <a:ahLst/>
              <a:cxnLst/>
              <a:rect l="l" t="t" r="r" b="b"/>
              <a:pathLst>
                <a:path w="13676601" h="2530607">
                  <a:moveTo>
                    <a:pt x="0" y="0"/>
                  </a:moveTo>
                  <a:lnTo>
                    <a:pt x="13676601" y="0"/>
                  </a:lnTo>
                  <a:lnTo>
                    <a:pt x="13676601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3676601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Neurology in Motion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08281" y="6326593"/>
            <a:ext cx="5679806" cy="4018463"/>
            <a:chOff x="0" y="0"/>
            <a:chExt cx="7573075" cy="5357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6" name="Group 16"/>
          <p:cNvGrpSpPr/>
          <p:nvPr/>
        </p:nvGrpSpPr>
        <p:grpSpPr>
          <a:xfrm>
            <a:off x="2475124" y="3313460"/>
            <a:ext cx="8650167" cy="3105119"/>
            <a:chOff x="0" y="-538676"/>
            <a:chExt cx="11533556" cy="41401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33556" cy="3601483"/>
            </a:xfrm>
            <a:custGeom>
              <a:avLst/>
              <a:gdLst/>
              <a:ahLst/>
              <a:cxnLst/>
              <a:rect l="l" t="t" r="r" b="b"/>
              <a:pathLst>
                <a:path w="11533556" h="3601483">
                  <a:moveTo>
                    <a:pt x="0" y="0"/>
                  </a:moveTo>
                  <a:lnTo>
                    <a:pt x="11533556" y="0"/>
                  </a:lnTo>
                  <a:lnTo>
                    <a:pt x="115335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38676"/>
              <a:ext cx="11533556" cy="35538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The spine isn’t just structure — it’s the highway for nervous system signals. Adjustments help the brain and body stay in sync, improving focus, coordination, and resilience.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75124" y="7657602"/>
            <a:ext cx="8115300" cy="598983"/>
            <a:chOff x="0" y="0"/>
            <a:chExt cx="10820400" cy="7986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kids playing with a green cone&#10;&#10;AI-generated content may be incorrect.">
            <a:extLst>
              <a:ext uri="{FF2B5EF4-FFF2-40B4-BE49-F238E27FC236}">
                <a16:creationId xmlns:a16="http://schemas.microsoft.com/office/drawing/2014/main" id="{A7DD7291-F0D1-E301-46B9-97EE9A6AC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480" y="-800100"/>
            <a:ext cx="18933480" cy="1262232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79255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124" y="1945048"/>
            <a:ext cx="9674026" cy="2846933"/>
            <a:chOff x="0" y="0"/>
            <a:chExt cx="12898701" cy="3795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98701" cy="3795911"/>
            </a:xfrm>
            <a:custGeom>
              <a:avLst/>
              <a:gdLst/>
              <a:ahLst/>
              <a:cxnLst/>
              <a:rect l="l" t="t" r="r" b="b"/>
              <a:pathLst>
                <a:path w="12898701" h="3795911">
                  <a:moveTo>
                    <a:pt x="0" y="0"/>
                  </a:moveTo>
                  <a:lnTo>
                    <a:pt x="12898701" y="0"/>
                  </a:lnTo>
                  <a:lnTo>
                    <a:pt x="12898701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2898701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No Placebo Can Do This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40488" y="4354248"/>
            <a:ext cx="8756847" cy="1500962"/>
            <a:chOff x="0" y="0"/>
            <a:chExt cx="11675796" cy="20012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75796" cy="2001283"/>
            </a:xfrm>
            <a:custGeom>
              <a:avLst/>
              <a:gdLst/>
              <a:ahLst/>
              <a:cxnLst/>
              <a:rect l="l" t="t" r="r" b="b"/>
              <a:pathLst>
                <a:path w="11675796" h="2001283">
                  <a:moveTo>
                    <a:pt x="0" y="0"/>
                  </a:moveTo>
                  <a:lnTo>
                    <a:pt x="11675796" y="0"/>
                  </a:lnTo>
                  <a:lnTo>
                    <a:pt x="11675796" y="2001283"/>
                  </a:lnTo>
                  <a:lnTo>
                    <a:pt x="0" y="200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1675796" cy="1953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Better balance, clearer speech, improved motor control — these aren’t imagined. The changes observed in kids after care are measurable and meaningful.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68616" y="8221049"/>
            <a:ext cx="7999413" cy="598983"/>
            <a:chOff x="0" y="0"/>
            <a:chExt cx="10665884" cy="7986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665884" cy="798644"/>
            </a:xfrm>
            <a:custGeom>
              <a:avLst/>
              <a:gdLst/>
              <a:ahLst/>
              <a:cxnLst/>
              <a:rect l="l" t="t" r="r" b="b"/>
              <a:pathLst>
                <a:path w="10665884" h="798644">
                  <a:moveTo>
                    <a:pt x="0" y="0"/>
                  </a:moveTo>
                  <a:lnTo>
                    <a:pt x="10665884" y="0"/>
                  </a:lnTo>
                  <a:lnTo>
                    <a:pt x="10665884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665884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hild sitting cross legged with hands over head&#10;&#10;AI-generated content may be incorrect.">
            <a:extLst>
              <a:ext uri="{FF2B5EF4-FFF2-40B4-BE49-F238E27FC236}">
                <a16:creationId xmlns:a16="http://schemas.microsoft.com/office/drawing/2014/main" id="{16D46AE8-2ACD-9C75-88DE-F55264F36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" r="8784"/>
          <a:stretch/>
        </p:blipFill>
        <p:spPr>
          <a:xfrm>
            <a:off x="-685800" y="-12516"/>
            <a:ext cx="621792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762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82444" y="-1866900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522797" y="6341111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45356" y="1028700"/>
            <a:ext cx="9417864" cy="1897955"/>
            <a:chOff x="0" y="0"/>
            <a:chExt cx="12557152" cy="25306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557152" cy="2530607"/>
            </a:xfrm>
            <a:custGeom>
              <a:avLst/>
              <a:gdLst/>
              <a:ahLst/>
              <a:cxnLst/>
              <a:rect l="l" t="t" r="r" b="b"/>
              <a:pathLst>
                <a:path w="12557152" h="2530607">
                  <a:moveTo>
                    <a:pt x="0" y="0"/>
                  </a:moveTo>
                  <a:lnTo>
                    <a:pt x="12557152" y="0"/>
                  </a:lnTo>
                  <a:lnTo>
                    <a:pt x="12557152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2557152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Align the Body. Unlock the Brain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745356" y="3706261"/>
            <a:ext cx="8802567" cy="2101037"/>
            <a:chOff x="0" y="0"/>
            <a:chExt cx="11736756" cy="28013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736756" cy="2801383"/>
            </a:xfrm>
            <a:custGeom>
              <a:avLst/>
              <a:gdLst/>
              <a:ahLst/>
              <a:cxnLst/>
              <a:rect l="l" t="t" r="r" b="b"/>
              <a:pathLst>
                <a:path w="11736756" h="2801383">
                  <a:moveTo>
                    <a:pt x="0" y="0"/>
                  </a:moveTo>
                  <a:lnTo>
                    <a:pt x="11736756" y="0"/>
                  </a:lnTo>
                  <a:lnTo>
                    <a:pt x="11736756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1736756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From posture to proprioception, every adjustment influences how children move, learn, and grow. Alignment is the access point to higher function.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745356" y="7628743"/>
            <a:ext cx="7260425" cy="828753"/>
            <a:chOff x="0" y="0"/>
            <a:chExt cx="9680567" cy="11050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680566" cy="1105004"/>
            </a:xfrm>
            <a:custGeom>
              <a:avLst/>
              <a:gdLst/>
              <a:ahLst/>
              <a:cxnLst/>
              <a:rect l="l" t="t" r="r" b="b"/>
              <a:pathLst>
                <a:path w="9680566" h="1105004">
                  <a:moveTo>
                    <a:pt x="0" y="0"/>
                  </a:moveTo>
                  <a:lnTo>
                    <a:pt x="9680566" y="0"/>
                  </a:lnTo>
                  <a:lnTo>
                    <a:pt x="9680566" y="1105004"/>
                  </a:lnTo>
                  <a:lnTo>
                    <a:pt x="0" y="1105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680567" cy="11431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66800" y="-1104900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itting on a mat in front of a sunset&#10;&#10;AI-generated content may be incorrect.">
            <a:extLst>
              <a:ext uri="{FF2B5EF4-FFF2-40B4-BE49-F238E27FC236}">
                <a16:creationId xmlns:a16="http://schemas.microsoft.com/office/drawing/2014/main" id="{87A9C950-71DB-D6BB-7883-579865AA5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72" y="-723900"/>
            <a:ext cx="19425340" cy="1295022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594" y="6350179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033" y="2698434"/>
            <a:ext cx="11850567" cy="1897955"/>
            <a:chOff x="0" y="0"/>
            <a:chExt cx="15800756" cy="25306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800756" cy="2530607"/>
            </a:xfrm>
            <a:custGeom>
              <a:avLst/>
              <a:gdLst/>
              <a:ahLst/>
              <a:cxnLst/>
              <a:rect l="l" t="t" r="r" b="b"/>
              <a:pathLst>
                <a:path w="15800756" h="2530607">
                  <a:moveTo>
                    <a:pt x="0" y="0"/>
                  </a:moveTo>
                  <a:lnTo>
                    <a:pt x="15800756" y="0"/>
                  </a:lnTo>
                  <a:lnTo>
                    <a:pt x="15800756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5800756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4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Adjust to Awaken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75033" y="4672589"/>
            <a:ext cx="7735767" cy="2701112"/>
            <a:chOff x="0" y="0"/>
            <a:chExt cx="10314356" cy="36014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314356" cy="3601483"/>
            </a:xfrm>
            <a:custGeom>
              <a:avLst/>
              <a:gdLst/>
              <a:ahLst/>
              <a:cxnLst/>
              <a:rect l="l" t="t" r="r" b="b"/>
              <a:pathLst>
                <a:path w="10314356" h="3601483">
                  <a:moveTo>
                    <a:pt x="0" y="0"/>
                  </a:moveTo>
                  <a:lnTo>
                    <a:pt x="10314356" y="0"/>
                  </a:lnTo>
                  <a:lnTo>
                    <a:pt x="103143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0314356" cy="35538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 well-adjusted spine supports a stronger immune system—yes, even in animals.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75033" y="8478435"/>
            <a:ext cx="8105095" cy="598983"/>
            <a:chOff x="0" y="0"/>
            <a:chExt cx="10806793" cy="7986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806793" cy="798644"/>
            </a:xfrm>
            <a:custGeom>
              <a:avLst/>
              <a:gdLst/>
              <a:ahLst/>
              <a:cxnLst/>
              <a:rect l="l" t="t" r="r" b="b"/>
              <a:pathLst>
                <a:path w="10806793" h="798644">
                  <a:moveTo>
                    <a:pt x="0" y="0"/>
                  </a:moveTo>
                  <a:lnTo>
                    <a:pt x="10806793" y="0"/>
                  </a:lnTo>
                  <a:lnTo>
                    <a:pt x="10806793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806793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holding a copper bowl over a person's body&#10;&#10;AI-generated content may be incorrect.">
            <a:extLst>
              <a:ext uri="{FF2B5EF4-FFF2-40B4-BE49-F238E27FC236}">
                <a16:creationId xmlns:a16="http://schemas.microsoft.com/office/drawing/2014/main" id="{96AE3603-EBC0-902A-ACA1-A4DF339C2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094" y="-1158186"/>
            <a:ext cx="7970910" cy="1194048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144845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362200" y="2000662"/>
            <a:ext cx="9653085" cy="1897955"/>
            <a:chOff x="0" y="0"/>
            <a:chExt cx="12870780" cy="25306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70780" cy="2530607"/>
            </a:xfrm>
            <a:custGeom>
              <a:avLst/>
              <a:gdLst/>
              <a:ahLst/>
              <a:cxnLst/>
              <a:rect l="l" t="t" r="r" b="b"/>
              <a:pathLst>
                <a:path w="12870780" h="2530607">
                  <a:moveTo>
                    <a:pt x="0" y="0"/>
                  </a:moveTo>
                  <a:lnTo>
                    <a:pt x="12870780" y="0"/>
                  </a:lnTo>
                  <a:lnTo>
                    <a:pt x="12870780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2870780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Ancient Wisdom, Modern Science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5" name="Group 15"/>
          <p:cNvGrpSpPr/>
          <p:nvPr/>
        </p:nvGrpSpPr>
        <p:grpSpPr>
          <a:xfrm>
            <a:off x="2366682" y="4493022"/>
            <a:ext cx="7615518" cy="2101037"/>
            <a:chOff x="0" y="0"/>
            <a:chExt cx="10972800" cy="28013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972800" cy="2801383"/>
            </a:xfrm>
            <a:custGeom>
              <a:avLst/>
              <a:gdLst/>
              <a:ahLst/>
              <a:cxnLst/>
              <a:rect l="l" t="t" r="r" b="b"/>
              <a:pathLst>
                <a:path w="10972800" h="2801383">
                  <a:moveTo>
                    <a:pt x="0" y="0"/>
                  </a:moveTo>
                  <a:lnTo>
                    <a:pt x="10972800" y="0"/>
                  </a:lnTo>
                  <a:lnTo>
                    <a:pt x="10972800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0972800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Chiropractic bridges timeless truths with contemporary research, reminding us that healing is both an art and a science.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62200" y="8319140"/>
            <a:ext cx="8115300" cy="598983"/>
            <a:chOff x="0" y="0"/>
            <a:chExt cx="10820400" cy="7986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27776" y="6364654"/>
            <a:ext cx="5679852" cy="4018502"/>
            <a:chOff x="-27844" y="0"/>
            <a:chExt cx="7573136" cy="5358003"/>
          </a:xfrm>
        </p:grpSpPr>
        <p:sp>
          <p:nvSpPr>
            <p:cNvPr id="13" name="Freeform 13"/>
            <p:cNvSpPr/>
            <p:nvPr/>
          </p:nvSpPr>
          <p:spPr>
            <a:xfrm>
              <a:off x="-27844" y="0"/>
              <a:ext cx="7573136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with her arm around a person&#10;&#10;AI-generated content may be incorrect.">
            <a:extLst>
              <a:ext uri="{FF2B5EF4-FFF2-40B4-BE49-F238E27FC236}">
                <a16:creationId xmlns:a16="http://schemas.microsoft.com/office/drawing/2014/main" id="{777C9C7F-34B1-A0CC-6C67-EAE4C3A9C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15" y="-1661972"/>
            <a:ext cx="18811245" cy="1252047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51825" y="6355622"/>
            <a:ext cx="5679806" cy="4018463"/>
            <a:chOff x="0" y="0"/>
            <a:chExt cx="7573075" cy="53579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2" name="Group 1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75124" y="1842950"/>
            <a:ext cx="8285526" cy="2256151"/>
            <a:chOff x="0" y="0"/>
            <a:chExt cx="11047368" cy="30082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18557" cy="3008202"/>
            </a:xfrm>
            <a:custGeom>
              <a:avLst/>
              <a:gdLst/>
              <a:ahLst/>
              <a:cxnLst/>
              <a:rect l="l" t="t" r="r" b="b"/>
              <a:pathLst>
                <a:path w="10518557" h="3008202">
                  <a:moveTo>
                    <a:pt x="0" y="0"/>
                  </a:moveTo>
                  <a:lnTo>
                    <a:pt x="10518557" y="0"/>
                  </a:lnTo>
                  <a:lnTo>
                    <a:pt x="10518557" y="3008202"/>
                  </a:lnTo>
                  <a:lnTo>
                    <a:pt x="0" y="30082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11047368" cy="29796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More Than a Career — a Calling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75124" y="4350318"/>
            <a:ext cx="8192876" cy="2101037"/>
            <a:chOff x="0" y="0"/>
            <a:chExt cx="10464588" cy="28013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64588" cy="2801383"/>
            </a:xfrm>
            <a:custGeom>
              <a:avLst/>
              <a:gdLst/>
              <a:ahLst/>
              <a:cxnLst/>
              <a:rect l="l" t="t" r="r" b="b"/>
              <a:pathLst>
                <a:path w="10464588" h="2801383">
                  <a:moveTo>
                    <a:pt x="0" y="0"/>
                  </a:moveTo>
                  <a:lnTo>
                    <a:pt x="10464588" y="0"/>
                  </a:lnTo>
                  <a:lnTo>
                    <a:pt x="1046458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1046458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From the first adjustment to advanced degrees, the chiropractic journey is fueled by purpose, not just profession.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75124" y="7683599"/>
            <a:ext cx="8285526" cy="598983"/>
            <a:chOff x="0" y="0"/>
            <a:chExt cx="11047368" cy="7986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047368" cy="798644"/>
            </a:xfrm>
            <a:custGeom>
              <a:avLst/>
              <a:gdLst/>
              <a:ahLst/>
              <a:cxnLst/>
              <a:rect l="l" t="t" r="r" b="b"/>
              <a:pathLst>
                <a:path w="11047368" h="798644">
                  <a:moveTo>
                    <a:pt x="0" y="0"/>
                  </a:moveTo>
                  <a:lnTo>
                    <a:pt x="11047368" y="0"/>
                  </a:lnTo>
                  <a:lnTo>
                    <a:pt x="11047368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047368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with her eyes closed and her hands folded over her chest&#10;&#10;AI-generated content may be incorrect.">
            <a:extLst>
              <a:ext uri="{FF2B5EF4-FFF2-40B4-BE49-F238E27FC236}">
                <a16:creationId xmlns:a16="http://schemas.microsoft.com/office/drawing/2014/main" id="{8D17F028-23D1-5CBA-1959-9C58217E33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6"/>
          <a:stretch/>
        </p:blipFill>
        <p:spPr>
          <a:xfrm>
            <a:off x="-4267200" y="-17102"/>
            <a:ext cx="1252728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-17063"/>
            <a:ext cx="18364200" cy="10304063"/>
            <a:chOff x="0" y="0"/>
            <a:chExt cx="24485600" cy="13738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738751"/>
            </a:xfrm>
            <a:custGeom>
              <a:avLst/>
              <a:gdLst/>
              <a:ahLst/>
              <a:cxnLst/>
              <a:rect l="l" t="t" r="r" b="b"/>
              <a:pathLst>
                <a:path w="24485600" h="13738751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577"/>
                    <a:pt x="24485600" y="16795"/>
                  </a:cubicBezTo>
                  <a:lnTo>
                    <a:pt x="24485600" y="13721958"/>
                  </a:lnTo>
                  <a:cubicBezTo>
                    <a:pt x="24485600" y="13731301"/>
                    <a:pt x="24477980" y="13738751"/>
                    <a:pt x="24468710" y="13738751"/>
                  </a:cubicBezTo>
                  <a:lnTo>
                    <a:pt x="16891" y="13738751"/>
                  </a:lnTo>
                  <a:cubicBezTo>
                    <a:pt x="7493" y="13738751"/>
                    <a:pt x="0" y="13731174"/>
                    <a:pt x="0" y="13721958"/>
                  </a:cubicBezTo>
                  <a:lnTo>
                    <a:pt x="0" y="16795"/>
                  </a:lnTo>
                  <a:cubicBezTo>
                    <a:pt x="0" y="7577"/>
                    <a:pt x="7620" y="0"/>
                    <a:pt x="16891" y="0"/>
                  </a:cubicBezTo>
                  <a:moveTo>
                    <a:pt x="16891" y="33716"/>
                  </a:moveTo>
                  <a:lnTo>
                    <a:pt x="16891" y="16795"/>
                  </a:lnTo>
                  <a:lnTo>
                    <a:pt x="33909" y="16795"/>
                  </a:lnTo>
                  <a:lnTo>
                    <a:pt x="33909" y="13721958"/>
                  </a:lnTo>
                  <a:lnTo>
                    <a:pt x="16891" y="13721958"/>
                  </a:lnTo>
                  <a:lnTo>
                    <a:pt x="16891" y="13705163"/>
                  </a:lnTo>
                  <a:lnTo>
                    <a:pt x="24468710" y="13705163"/>
                  </a:lnTo>
                  <a:lnTo>
                    <a:pt x="24468710" y="13721958"/>
                  </a:lnTo>
                  <a:lnTo>
                    <a:pt x="24451819" y="13721958"/>
                  </a:lnTo>
                  <a:lnTo>
                    <a:pt x="24451819" y="16795"/>
                  </a:lnTo>
                  <a:lnTo>
                    <a:pt x="24468710" y="16795"/>
                  </a:lnTo>
                  <a:lnTo>
                    <a:pt x="24468710" y="33716"/>
                  </a:lnTo>
                  <a:lnTo>
                    <a:pt x="16891" y="3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19600" y="-2628900"/>
            <a:ext cx="18740879" cy="13259172"/>
            <a:chOff x="0" y="0"/>
            <a:chExt cx="24987839" cy="176788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7" name="Freeform 7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09799" y="1883306"/>
            <a:ext cx="9333124" cy="3041495"/>
            <a:chOff x="0" y="0"/>
            <a:chExt cx="12444165" cy="40553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90400" cy="3795911"/>
            </a:xfrm>
            <a:custGeom>
              <a:avLst/>
              <a:gdLst/>
              <a:ahLst/>
              <a:cxnLst/>
              <a:rect l="l" t="t" r="r" b="b"/>
              <a:pathLst>
                <a:path w="12090400" h="3795911">
                  <a:moveTo>
                    <a:pt x="0" y="0"/>
                  </a:moveTo>
                  <a:lnTo>
                    <a:pt x="12090400" y="0"/>
                  </a:lnTo>
                  <a:lnTo>
                    <a:pt x="12090400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53765" y="287991"/>
              <a:ext cx="12090400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Vitalism:</a:t>
              </a:r>
            </a:p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The Missing Link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522797" y="6355622"/>
            <a:ext cx="5679806" cy="4018463"/>
            <a:chOff x="0" y="0"/>
            <a:chExt cx="7573075" cy="53579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7" name="Group 17"/>
          <p:cNvGrpSpPr/>
          <p:nvPr/>
        </p:nvGrpSpPr>
        <p:grpSpPr>
          <a:xfrm>
            <a:off x="2475122" y="4525001"/>
            <a:ext cx="9067800" cy="2329637"/>
            <a:chOff x="0" y="0"/>
            <a:chExt cx="13078691" cy="31061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78690" cy="3106183"/>
            </a:xfrm>
            <a:custGeom>
              <a:avLst/>
              <a:gdLst/>
              <a:ahLst/>
              <a:cxnLst/>
              <a:rect l="l" t="t" r="r" b="b"/>
              <a:pathLst>
                <a:path w="13078690" h="3106183">
                  <a:moveTo>
                    <a:pt x="0" y="0"/>
                  </a:moveTo>
                  <a:lnTo>
                    <a:pt x="13078690" y="0"/>
                  </a:lnTo>
                  <a:lnTo>
                    <a:pt x="13078690" y="3106183"/>
                  </a:lnTo>
                  <a:lnTo>
                    <a:pt x="0" y="31061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078691" cy="31442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6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Innate intelligence isn’t outdated — it’s essential. True healing begins when we acknowledge the body’s natural wisdom.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209800" y="7766855"/>
            <a:ext cx="8380622" cy="795031"/>
            <a:chOff x="0" y="0"/>
            <a:chExt cx="11174163" cy="10600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53763" y="223297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Kent C, McCoy M. On Purpose Science. May 2025. Available from: https://www.chiroonpurpose.com/</a:t>
              </a:r>
            </a:p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676</Words>
  <Application>Microsoft Office PowerPoint</Application>
  <PresentationFormat>Custom</PresentationFormat>
  <Paragraphs>54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Century Gothic Paneuropean Heavy</vt:lpstr>
      <vt:lpstr>Calibri</vt:lpstr>
      <vt:lpstr>Aptos</vt:lpstr>
      <vt:lpstr>Century Gothic Paneuropean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Slides 2025.pptx</dc:title>
  <dc:creator>Rick Benjamin Cruz</dc:creator>
  <cp:lastModifiedBy>Rick Benjamin Cruz</cp:lastModifiedBy>
  <cp:revision>4</cp:revision>
  <dcterms:created xsi:type="dcterms:W3CDTF">2006-08-16T00:00:00Z</dcterms:created>
  <dcterms:modified xsi:type="dcterms:W3CDTF">2025-05-16T11:56:14Z</dcterms:modified>
  <dc:identifier>DAGj-KHRuEA</dc:identifier>
</cp:coreProperties>
</file>