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71" r:id="rId17"/>
    <p:sldId id="269" r:id="rId18"/>
    <p:sldId id="273" r:id="rId19"/>
    <p:sldId id="275" r:id="rId20"/>
    <p:sldId id="274" r:id="rId21"/>
  </p:sldIdLst>
  <p:sldSz cx="18288000" cy="10287000"/>
  <p:notesSz cx="6858000" cy="9144000"/>
  <p:embeddedFontLst>
    <p:embeddedFont>
      <p:font typeface="Century Gothic Paneuropean" panose="020B0604020202020204" charset="0"/>
      <p:regular r:id="rId23"/>
    </p:embeddedFont>
    <p:embeddedFont>
      <p:font typeface="Century Gothic Paneuropean Heavy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3" autoAdjust="0"/>
    <p:restoredTop sz="93756" autoAdjust="0"/>
  </p:normalViewPr>
  <p:slideViewPr>
    <p:cSldViewPr>
      <p:cViewPr varScale="1">
        <p:scale>
          <a:sx n="70" d="100"/>
          <a:sy n="70" d="100"/>
        </p:scale>
        <p:origin x="54" y="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229A1-EF6D-45A3-9348-8CC8BF4308EF}" type="datetimeFigureOut">
              <a:rPr lang="en-PH" smtClean="0"/>
              <a:t>14/06/2025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F4501-8BDB-48B2-BC7E-3D66BCFAB9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6925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8707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9743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10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53203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16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3421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48CBB-F56F-A51F-EB15-DB1F5FA88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D6889D-7FAF-DB3C-D8F5-6D62F6669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2A646E-2781-FBEE-833D-DFD180F84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C6030-C97B-B3D9-BB4B-E174FF1EA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20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5350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928337" y="3366512"/>
            <a:ext cx="7107950" cy="3553975"/>
          </a:xfrm>
          <a:custGeom>
            <a:avLst/>
            <a:gdLst/>
            <a:ahLst/>
            <a:cxnLst/>
            <a:rect l="l" t="t" r="r" b="b"/>
            <a:pathLst>
              <a:path w="7107950" h="3553975">
                <a:moveTo>
                  <a:pt x="0" y="0"/>
                </a:moveTo>
                <a:lnTo>
                  <a:pt x="7107950" y="0"/>
                </a:lnTo>
                <a:lnTo>
                  <a:pt x="7107950" y="3553975"/>
                </a:lnTo>
                <a:lnTo>
                  <a:pt x="0" y="355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68" b="-468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" name="Group 3"/>
          <p:cNvGrpSpPr/>
          <p:nvPr/>
        </p:nvGrpSpPr>
        <p:grpSpPr>
          <a:xfrm>
            <a:off x="10457732" y="5143500"/>
            <a:ext cx="3553975" cy="3553975"/>
            <a:chOff x="0" y="0"/>
            <a:chExt cx="4738633" cy="4738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8624" cy="4738624"/>
            </a:xfrm>
            <a:custGeom>
              <a:avLst/>
              <a:gdLst/>
              <a:ahLst/>
              <a:cxnLst/>
              <a:rect l="l" t="t" r="r" b="b"/>
              <a:pathLst>
                <a:path w="4738624" h="4738624">
                  <a:moveTo>
                    <a:pt x="2369312" y="0"/>
                  </a:moveTo>
                  <a:cubicBezTo>
                    <a:pt x="1060831" y="0"/>
                    <a:pt x="0" y="1060831"/>
                    <a:pt x="0" y="2369312"/>
                  </a:cubicBezTo>
                  <a:cubicBezTo>
                    <a:pt x="0" y="3677793"/>
                    <a:pt x="1060831" y="4738624"/>
                    <a:pt x="2369312" y="4738624"/>
                  </a:cubicBezTo>
                  <a:cubicBezTo>
                    <a:pt x="3677793" y="4738624"/>
                    <a:pt x="4738624" y="3677793"/>
                    <a:pt x="4738624" y="2369312"/>
                  </a:cubicBezTo>
                  <a:cubicBezTo>
                    <a:pt x="4738624" y="1060831"/>
                    <a:pt x="3677793" y="0"/>
                    <a:pt x="2369312" y="0"/>
                  </a:cubicBezTo>
                  <a:close/>
                </a:path>
              </a:pathLst>
            </a:custGeom>
            <a:solidFill>
              <a:srgbClr val="230871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64899" y="1989347"/>
            <a:ext cx="5513152" cy="5513152"/>
          </a:xfrm>
          <a:custGeom>
            <a:avLst/>
            <a:gdLst/>
            <a:ahLst/>
            <a:cxnLst/>
            <a:rect l="l" t="t" r="r" b="b"/>
            <a:pathLst>
              <a:path w="5513152" h="5513152">
                <a:moveTo>
                  <a:pt x="0" y="0"/>
                </a:moveTo>
                <a:lnTo>
                  <a:pt x="5513152" y="0"/>
                </a:lnTo>
                <a:lnTo>
                  <a:pt x="5513152" y="5513152"/>
                </a:lnTo>
                <a:lnTo>
                  <a:pt x="0" y="551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7770922" y="1028700"/>
            <a:ext cx="9914568" cy="7434447"/>
            <a:chOff x="0" y="0"/>
            <a:chExt cx="13219424" cy="99125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219430" cy="9912604"/>
            </a:xfrm>
            <a:custGeom>
              <a:avLst/>
              <a:gdLst/>
              <a:ahLst/>
              <a:cxnLst/>
              <a:rect l="l" t="t" r="r" b="b"/>
              <a:pathLst>
                <a:path w="13219430" h="9912604">
                  <a:moveTo>
                    <a:pt x="0" y="0"/>
                  </a:moveTo>
                  <a:lnTo>
                    <a:pt x="13219430" y="0"/>
                  </a:lnTo>
                  <a:lnTo>
                    <a:pt x="13219430" y="9912604"/>
                  </a:lnTo>
                  <a:lnTo>
                    <a:pt x="0" y="991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91" r="-299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34705" y="6337540"/>
            <a:ext cx="7976322" cy="393859"/>
            <a:chOff x="0" y="0"/>
            <a:chExt cx="10635096" cy="5251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35097" cy="525145"/>
            </a:xfrm>
            <a:custGeom>
              <a:avLst/>
              <a:gdLst/>
              <a:ahLst/>
              <a:cxnLst/>
              <a:rect l="l" t="t" r="r" b="b"/>
              <a:pathLst>
                <a:path w="10635097" h="525145">
                  <a:moveTo>
                    <a:pt x="0" y="0"/>
                  </a:moveTo>
                  <a:lnTo>
                    <a:pt x="10635097" y="0"/>
                  </a:lnTo>
                  <a:lnTo>
                    <a:pt x="10635097" y="525145"/>
                  </a:lnTo>
                  <a:lnTo>
                    <a:pt x="0" y="5251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0635096" cy="5727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58"/>
                </a:lnSpc>
              </a:pPr>
              <a:r>
                <a:rPr lang="en-US" sz="2400" spc="48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34705" y="2425829"/>
            <a:ext cx="6983237" cy="3438360"/>
            <a:chOff x="0" y="0"/>
            <a:chExt cx="9310982" cy="45844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10982" cy="4584480"/>
            </a:xfrm>
            <a:custGeom>
              <a:avLst/>
              <a:gdLst/>
              <a:ahLst/>
              <a:cxnLst/>
              <a:rect l="l" t="t" r="r" b="b"/>
              <a:pathLst>
                <a:path w="9310982" h="4584480">
                  <a:moveTo>
                    <a:pt x="0" y="0"/>
                  </a:moveTo>
                  <a:lnTo>
                    <a:pt x="9310982" y="0"/>
                  </a:lnTo>
                  <a:lnTo>
                    <a:pt x="9310982" y="4584480"/>
                  </a:lnTo>
                  <a:lnTo>
                    <a:pt x="0" y="45844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9310982" cy="458448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1510"/>
                </a:lnSpc>
              </a:pPr>
              <a:r>
                <a:rPr lang="en-US" sz="9600" b="1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June</a:t>
              </a:r>
            </a:p>
            <a:p>
              <a:pPr algn="l">
                <a:lnSpc>
                  <a:spcPts val="11518"/>
                </a:lnSpc>
              </a:pPr>
              <a:r>
                <a:rPr lang="en-US" sz="9600" b="1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2025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urse holding a patient's hand&#10;&#10;AI-generated content may be incorrect.">
            <a:extLst>
              <a:ext uri="{FF2B5EF4-FFF2-40B4-BE49-F238E27FC236}">
                <a16:creationId xmlns:a16="http://schemas.microsoft.com/office/drawing/2014/main" id="{B1C787CD-54B6-5A71-542E-2A29DB70E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 t="370" r="39647" b="-370"/>
          <a:stretch>
            <a:fillRect/>
          </a:stretch>
        </p:blipFill>
        <p:spPr>
          <a:xfrm>
            <a:off x="-76201" y="-9033"/>
            <a:ext cx="6058450" cy="103632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81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13537108" y="6335665"/>
            <a:ext cx="5679806" cy="4018463"/>
            <a:chOff x="0" y="0"/>
            <a:chExt cx="7573075" cy="53579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1" name="Group 11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20405" y="1919694"/>
            <a:ext cx="8621405" cy="276176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635"/>
              </a:lnSpc>
            </a:pPr>
            <a:r>
              <a:rPr lang="en-US" sz="6500" b="1" spc="49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Your biology is listening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974975" y="3998165"/>
            <a:ext cx="9066836" cy="2189859"/>
            <a:chOff x="0" y="0"/>
            <a:chExt cx="12089114" cy="291981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495207" cy="2746214"/>
            </a:xfrm>
            <a:custGeom>
              <a:avLst/>
              <a:gdLst/>
              <a:ahLst/>
              <a:cxnLst/>
              <a:rect l="l" t="t" r="r" b="b"/>
              <a:pathLst>
                <a:path w="11495207" h="2746214">
                  <a:moveTo>
                    <a:pt x="0" y="0"/>
                  </a:moveTo>
                  <a:lnTo>
                    <a:pt x="11495207" y="0"/>
                  </a:lnTo>
                  <a:lnTo>
                    <a:pt x="11495207" y="2746214"/>
                  </a:lnTo>
                  <a:lnTo>
                    <a:pt x="0" y="27462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93907" y="202171"/>
              <a:ext cx="11495207" cy="27176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8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Mitochondria adapt in real-time to our thoughts, emotions, and behaviors.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407443" y="7124119"/>
            <a:ext cx="8115300" cy="62755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Picard M. Sci Am. 2025 Jun;332(6):50-61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receiving a back massage&#10;&#10;AI-generated content may be incorrect.">
            <a:extLst>
              <a:ext uri="{FF2B5EF4-FFF2-40B4-BE49-F238E27FC236}">
                <a16:creationId xmlns:a16="http://schemas.microsoft.com/office/drawing/2014/main" id="{D2E52F8A-CA6E-8B51-3C26-131E37DAE2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/>
          <a:stretch>
            <a:fillRect/>
          </a:stretch>
        </p:blipFill>
        <p:spPr>
          <a:xfrm>
            <a:off x="12581860" y="0"/>
            <a:ext cx="578234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-3810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675860" y="-1585615"/>
            <a:ext cx="18740914" cy="13259181"/>
            <a:chOff x="0" y="0"/>
            <a:chExt cx="24987886" cy="17678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49379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49085" y="6326593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905763" y="2186706"/>
            <a:ext cx="10129150" cy="216303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Defining chiropractic’s central concept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74780" y="4915082"/>
            <a:ext cx="9383013" cy="26653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4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Vertebral subluxation is a misalignment of the spine affecting biomechanical and neurological function.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181413" y="7973517"/>
            <a:ext cx="7724587" cy="829201"/>
            <a:chOff x="-391493" y="0"/>
            <a:chExt cx="10299449" cy="11056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-391493" y="268857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Kwon C, </a:t>
              </a:r>
              <a:r>
                <a:rPr lang="en-US" sz="1600" dirty="0" err="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Binongo</a:t>
              </a: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JN, McCoy M. Cureus. 2023 Nov 13;15(11):e48755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getting a massage from a person&#10;&#10;AI-generated content may be incorrect.">
            <a:extLst>
              <a:ext uri="{FF2B5EF4-FFF2-40B4-BE49-F238E27FC236}">
                <a16:creationId xmlns:a16="http://schemas.microsoft.com/office/drawing/2014/main" id="{9C0BCA36-F5FB-E8C4-3683-323CDBE21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/>
          <a:stretch>
            <a:fillRect/>
          </a:stretch>
        </p:blipFill>
        <p:spPr>
          <a:xfrm>
            <a:off x="-76200" y="10925"/>
            <a:ext cx="18364200" cy="103632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22797" y="6355623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475032" y="2105673"/>
            <a:ext cx="10783767" cy="210103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Why chiropractors adjust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475033" y="4151344"/>
            <a:ext cx="10402767" cy="2363756"/>
            <a:chOff x="0" y="-350292"/>
            <a:chExt cx="11289178" cy="31516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87578" cy="2801383"/>
            </a:xfrm>
            <a:custGeom>
              <a:avLst/>
              <a:gdLst/>
              <a:ahLst/>
              <a:cxnLst/>
              <a:rect l="l" t="t" r="r" b="b"/>
              <a:pathLst>
                <a:path w="11187578" h="2801383">
                  <a:moveTo>
                    <a:pt x="0" y="0"/>
                  </a:moveTo>
                  <a:lnTo>
                    <a:pt x="11187578" y="0"/>
                  </a:lnTo>
                  <a:lnTo>
                    <a:pt x="1118757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600" y="-350292"/>
              <a:ext cx="11187578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The identification and correction of vertebral subluxation is the primary focus of the chiropractic profession.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75033" y="7591662"/>
            <a:ext cx="7689960" cy="817821"/>
            <a:chOff x="0" y="-291784"/>
            <a:chExt cx="10253280" cy="109042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45324" y="-291784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Kwon C, et al. Cureus. 2023 Nov;15(11):e48755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massaging a child's back&#10;&#10;AI-generated content may be incorrect.">
            <a:extLst>
              <a:ext uri="{FF2B5EF4-FFF2-40B4-BE49-F238E27FC236}">
                <a16:creationId xmlns:a16="http://schemas.microsoft.com/office/drawing/2014/main" id="{E70B55F5-1BC4-3B91-602A-1EC473408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1165" r="14352"/>
          <a:stretch>
            <a:fillRect/>
          </a:stretch>
        </p:blipFill>
        <p:spPr>
          <a:xfrm>
            <a:off x="-3345" y="-43081"/>
            <a:ext cx="5816594" cy="104026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8991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813249" y="-1648411"/>
            <a:ext cx="18740879" cy="13259172"/>
            <a:chOff x="0" y="0"/>
            <a:chExt cx="24987839" cy="17678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13493769" y="6341107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80617" y="1827821"/>
            <a:ext cx="10135977" cy="3193454"/>
            <a:chOff x="-9101" y="-462028"/>
            <a:chExt cx="13514635" cy="425793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505534" cy="3795911"/>
            </a:xfrm>
            <a:custGeom>
              <a:avLst/>
              <a:gdLst/>
              <a:ahLst/>
              <a:cxnLst/>
              <a:rect l="l" t="t" r="r" b="b"/>
              <a:pathLst>
                <a:path w="13505534" h="3795911">
                  <a:moveTo>
                    <a:pt x="0" y="0"/>
                  </a:moveTo>
                  <a:lnTo>
                    <a:pt x="13505534" y="0"/>
                  </a:lnTo>
                  <a:lnTo>
                    <a:pt x="13505534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9101" y="-462028"/>
              <a:ext cx="13505533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In their study, Kwon et al. found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87441" y="3701472"/>
            <a:ext cx="9198979" cy="2927161"/>
            <a:chOff x="-1" y="0"/>
            <a:chExt cx="12265306" cy="39028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72319" cy="2801383"/>
            </a:xfrm>
            <a:custGeom>
              <a:avLst/>
              <a:gdLst/>
              <a:ahLst/>
              <a:cxnLst/>
              <a:rect l="l" t="t" r="r" b="b"/>
              <a:pathLst>
                <a:path w="11172319" h="2801383">
                  <a:moveTo>
                    <a:pt x="0" y="0"/>
                  </a:moveTo>
                  <a:lnTo>
                    <a:pt x="11172319" y="0"/>
                  </a:lnTo>
                  <a:lnTo>
                    <a:pt x="11172319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-1" y="1149124"/>
              <a:ext cx="12265306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This study estimated a prevalence of vertebral subluxation in over 80% of subjects seeking chiropractic care.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487442" y="6944734"/>
            <a:ext cx="7463629" cy="1317510"/>
            <a:chOff x="0" y="0"/>
            <a:chExt cx="9951505" cy="17566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3549" y="919936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Kwon C, et al. Cureus. 2023 Nov;15(11):e48755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56FD7-DCE9-2FF4-CA64-945CD1034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a hill&#10;&#10;AI-generated content may be incorrect.">
            <a:extLst>
              <a:ext uri="{FF2B5EF4-FFF2-40B4-BE49-F238E27FC236}">
                <a16:creationId xmlns:a16="http://schemas.microsoft.com/office/drawing/2014/main" id="{868C3753-E876-6190-6073-035969326A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8"/>
          <a:stretch>
            <a:fillRect/>
          </a:stretch>
        </p:blipFill>
        <p:spPr>
          <a:xfrm>
            <a:off x="-76200" y="-10926"/>
            <a:ext cx="18364200" cy="10374125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2B38258-13F8-CB10-0EE0-B88D1FC22C0D}"/>
              </a:ext>
            </a:extLst>
          </p:cNvPr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6E6AF3E-D81E-AA7F-50A3-E2A658E903F6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2B907F3-B37F-E1D8-0137-CF69921CED4D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D71CDEC-6309-6B48-DF45-06A7C002D101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D966DF7-BFD5-74D6-D569-3D13412A6017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FAF6268-B8C2-147E-A201-37724DC5EC0C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A1A6F50-2CDD-5054-9248-BDF8B790AE27}"/>
              </a:ext>
            </a:extLst>
          </p:cNvPr>
          <p:cNvGrpSpPr/>
          <p:nvPr/>
        </p:nvGrpSpPr>
        <p:grpSpPr>
          <a:xfrm>
            <a:off x="13522797" y="6355623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514770A-27B8-5300-58D9-FF9326C39C5D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6B995352-DB35-EC91-34CA-7BBA4CDBE84D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C8987FE-5EC3-364D-D7B4-FAC49D22E985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978C5CB-0309-7EC3-F7AF-E9619599286A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113FB0D-A531-67B4-B669-A88492278692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1A1BC59F-9FDE-CAFC-BBEA-C404124A47DC}"/>
              </a:ext>
            </a:extLst>
          </p:cNvPr>
          <p:cNvSpPr txBox="1"/>
          <p:nvPr/>
        </p:nvSpPr>
        <p:spPr>
          <a:xfrm>
            <a:off x="2475033" y="2105673"/>
            <a:ext cx="10129150" cy="210103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More than just pain relief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58193E2-F383-088B-4EC3-340228A68C90}"/>
              </a:ext>
            </a:extLst>
          </p:cNvPr>
          <p:cNvGrpSpPr/>
          <p:nvPr/>
        </p:nvGrpSpPr>
        <p:grpSpPr>
          <a:xfrm>
            <a:off x="2475033" y="4414063"/>
            <a:ext cx="8390683" cy="2485005"/>
            <a:chOff x="0" y="0"/>
            <a:chExt cx="11187578" cy="3313341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1A0C9C9-3E91-6316-F305-1B8BFDB456E6}"/>
                </a:ext>
              </a:extLst>
            </p:cNvPr>
            <p:cNvSpPr/>
            <p:nvPr/>
          </p:nvSpPr>
          <p:spPr>
            <a:xfrm>
              <a:off x="0" y="0"/>
              <a:ext cx="11187578" cy="2801383"/>
            </a:xfrm>
            <a:custGeom>
              <a:avLst/>
              <a:gdLst/>
              <a:ahLst/>
              <a:cxnLst/>
              <a:rect l="l" t="t" r="r" b="b"/>
              <a:pathLst>
                <a:path w="11187578" h="2801383">
                  <a:moveTo>
                    <a:pt x="0" y="0"/>
                  </a:moveTo>
                  <a:lnTo>
                    <a:pt x="11187578" y="0"/>
                  </a:lnTo>
                  <a:lnTo>
                    <a:pt x="1118757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59A3A50-419B-FE24-F8F7-A97A391E57F6}"/>
                </a:ext>
              </a:extLst>
            </p:cNvPr>
            <p:cNvSpPr txBox="1"/>
            <p:nvPr/>
          </p:nvSpPr>
          <p:spPr>
            <a:xfrm>
              <a:off x="0" y="559583"/>
              <a:ext cx="11187578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Vertebral subluxation may contribute to reduced health adaptability and resilience.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BB7BD299-6D52-E6F4-EC23-0E37594EDFCC}"/>
              </a:ext>
            </a:extLst>
          </p:cNvPr>
          <p:cNvGrpSpPr/>
          <p:nvPr/>
        </p:nvGrpSpPr>
        <p:grpSpPr>
          <a:xfrm>
            <a:off x="2475033" y="7810500"/>
            <a:ext cx="7689960" cy="853968"/>
            <a:chOff x="0" y="0"/>
            <a:chExt cx="10253280" cy="1138623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66FFD54-AF64-C2C3-2437-1B5BC7297C6E}"/>
                </a:ext>
              </a:extLst>
            </p:cNvPr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518A532E-3008-A64A-325A-C67F86AC48FB}"/>
                </a:ext>
              </a:extLst>
            </p:cNvPr>
            <p:cNvSpPr txBox="1"/>
            <p:nvPr/>
          </p:nvSpPr>
          <p:spPr>
            <a:xfrm>
              <a:off x="345324" y="301879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Kwon C, et al. Cureus. 2023 Nov;15(11):e48755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66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34999-58E2-AD0F-D826-42F8A06BE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sitting in the sun&#10;&#10;AI-generated content may be incorrect.">
            <a:extLst>
              <a:ext uri="{FF2B5EF4-FFF2-40B4-BE49-F238E27FC236}">
                <a16:creationId xmlns:a16="http://schemas.microsoft.com/office/drawing/2014/main" id="{764114EB-95C6-1F88-29FA-2A82398FE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8991"/>
          <a:stretch>
            <a:fillRect/>
          </a:stretch>
        </p:blipFill>
        <p:spPr>
          <a:xfrm>
            <a:off x="12049925" y="0"/>
            <a:ext cx="6314275" cy="103251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7119225-C6DC-97B7-7B67-4CB64C67266E}"/>
              </a:ext>
            </a:extLst>
          </p:cNvPr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E7EA575-4DCC-AA7C-E03F-F7D063B95C3B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C367F36A-8D59-B777-696A-28B7F536159B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ECA15B9-A772-8A50-DF3F-3196FFA60956}"/>
              </a:ext>
            </a:extLst>
          </p:cNvPr>
          <p:cNvSpPr/>
          <p:nvPr/>
        </p:nvSpPr>
        <p:spPr>
          <a:xfrm>
            <a:off x="144845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5A1517D-5727-2F6F-D687-98669FD5AEC8}"/>
              </a:ext>
            </a:extLst>
          </p:cNvPr>
          <p:cNvGrpSpPr/>
          <p:nvPr/>
        </p:nvGrpSpPr>
        <p:grpSpPr>
          <a:xfrm>
            <a:off x="2133600" y="1647458"/>
            <a:ext cx="9881685" cy="2194663"/>
            <a:chOff x="-304800" y="0"/>
            <a:chExt cx="13175580" cy="292621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CCB20CF-2C5F-CC04-9D04-E736C05A3808}"/>
                </a:ext>
              </a:extLst>
            </p:cNvPr>
            <p:cNvSpPr/>
            <p:nvPr/>
          </p:nvSpPr>
          <p:spPr>
            <a:xfrm>
              <a:off x="0" y="0"/>
              <a:ext cx="12870780" cy="2530607"/>
            </a:xfrm>
            <a:custGeom>
              <a:avLst/>
              <a:gdLst/>
              <a:ahLst/>
              <a:cxnLst/>
              <a:rect l="l" t="t" r="r" b="b"/>
              <a:pathLst>
                <a:path w="12870780" h="2530607">
                  <a:moveTo>
                    <a:pt x="0" y="0"/>
                  </a:moveTo>
                  <a:lnTo>
                    <a:pt x="12870780" y="0"/>
                  </a:lnTo>
                  <a:lnTo>
                    <a:pt x="12870780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291FCDA-AC07-BCEE-F751-61988CA18292}"/>
                </a:ext>
              </a:extLst>
            </p:cNvPr>
            <p:cNvSpPr txBox="1"/>
            <p:nvPr/>
          </p:nvSpPr>
          <p:spPr>
            <a:xfrm>
              <a:off x="-304800" y="424185"/>
              <a:ext cx="12870780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Prevention, not just treatment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E48573A-1B5C-2A9E-6D61-4B352999600E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6FEF436-CFAC-E9C5-F28A-35B98AC112FC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1E07C674-BEDE-5F9E-A8E7-5473A9E76CA3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4890971-837A-1D78-E4C2-564D689902FA}"/>
              </a:ext>
            </a:extLst>
          </p:cNvPr>
          <p:cNvGrpSpPr/>
          <p:nvPr/>
        </p:nvGrpSpPr>
        <p:grpSpPr>
          <a:xfrm>
            <a:off x="2133600" y="4651755"/>
            <a:ext cx="8625906" cy="2161104"/>
            <a:chOff x="-328000" y="-80090"/>
            <a:chExt cx="11300800" cy="2881473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966E879-DBDC-5645-3BB6-24C1EDE40607}"/>
                </a:ext>
              </a:extLst>
            </p:cNvPr>
            <p:cNvSpPr/>
            <p:nvPr/>
          </p:nvSpPr>
          <p:spPr>
            <a:xfrm>
              <a:off x="0" y="0"/>
              <a:ext cx="10972800" cy="2801383"/>
            </a:xfrm>
            <a:custGeom>
              <a:avLst/>
              <a:gdLst/>
              <a:ahLst/>
              <a:cxnLst/>
              <a:rect l="l" t="t" r="r" b="b"/>
              <a:pathLst>
                <a:path w="10972800" h="2801383">
                  <a:moveTo>
                    <a:pt x="0" y="0"/>
                  </a:moveTo>
                  <a:lnTo>
                    <a:pt x="10972800" y="0"/>
                  </a:lnTo>
                  <a:lnTo>
                    <a:pt x="10972800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2E7B48E3-FDED-C5CE-B8C4-AEB995F14BE8}"/>
                </a:ext>
              </a:extLst>
            </p:cNvPr>
            <p:cNvSpPr txBox="1"/>
            <p:nvPr/>
          </p:nvSpPr>
          <p:spPr>
            <a:xfrm>
              <a:off x="-328000" y="-80090"/>
              <a:ext cx="10972801" cy="27537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The correction of vertebral subluxation may have implications for health promotion and disease prevention.</a:t>
              </a: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8474C486-B48F-AAA5-1EFE-CD9AE1B6A3B2}"/>
              </a:ext>
            </a:extLst>
          </p:cNvPr>
          <p:cNvGrpSpPr/>
          <p:nvPr/>
        </p:nvGrpSpPr>
        <p:grpSpPr>
          <a:xfrm>
            <a:off x="2133600" y="7993627"/>
            <a:ext cx="8137062" cy="884195"/>
            <a:chOff x="0" y="-380283"/>
            <a:chExt cx="10849416" cy="1178927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A74DBCC-C396-35BB-0416-1FD1C5772EC6}"/>
                </a:ext>
              </a:extLst>
            </p:cNvPr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01111B9-7119-AE62-8052-F7540264F9A5}"/>
                </a:ext>
              </a:extLst>
            </p:cNvPr>
            <p:cNvSpPr txBox="1"/>
            <p:nvPr/>
          </p:nvSpPr>
          <p:spPr>
            <a:xfrm>
              <a:off x="29016" y="-380283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Kwon C, et al. Cureus. 2023 Nov;15(11):e48755</a:t>
              </a: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167EAD3-1912-501E-8CA6-3A233D305FB4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774CF70-DEE7-3F50-CCDE-017C72DAB26E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3394BE0A-6919-E4CC-CED3-29A4A9C1D1E2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4C7F0DE-90A2-840F-561F-67F535913E3E}"/>
              </a:ext>
            </a:extLst>
          </p:cNvPr>
          <p:cNvGrpSpPr/>
          <p:nvPr/>
        </p:nvGrpSpPr>
        <p:grpSpPr>
          <a:xfrm>
            <a:off x="13627776" y="6364654"/>
            <a:ext cx="5679852" cy="4018502"/>
            <a:chOff x="-27844" y="0"/>
            <a:chExt cx="7573136" cy="5358003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21BB807-529F-B692-4C0A-DCA038F88029}"/>
                </a:ext>
              </a:extLst>
            </p:cNvPr>
            <p:cNvSpPr/>
            <p:nvPr/>
          </p:nvSpPr>
          <p:spPr>
            <a:xfrm>
              <a:off x="-27844" y="0"/>
              <a:ext cx="7573136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</p:spTree>
    <p:extLst>
      <p:ext uri="{BB962C8B-B14F-4D97-AF65-F5344CB8AC3E}">
        <p14:creationId xmlns:p14="http://schemas.microsoft.com/office/powerpoint/2010/main" val="2280849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ABC51-DA5A-A1C7-2E0D-803D1B406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people sitting in grass&#10;&#10;AI-generated content may be incorrect.">
            <a:extLst>
              <a:ext uri="{FF2B5EF4-FFF2-40B4-BE49-F238E27FC236}">
                <a16:creationId xmlns:a16="http://schemas.microsoft.com/office/drawing/2014/main" id="{3A2F6793-6181-9B45-AF4C-0FAC5F266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310" r="-682" b="-186"/>
          <a:stretch>
            <a:fillRect/>
          </a:stretch>
        </p:blipFill>
        <p:spPr>
          <a:xfrm flipH="1">
            <a:off x="-139365" y="-27900"/>
            <a:ext cx="18740912" cy="10532545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9EA9200-3532-942F-6B06-A86A64517D7C}"/>
              </a:ext>
            </a:extLst>
          </p:cNvPr>
          <p:cNvGrpSpPr/>
          <p:nvPr/>
        </p:nvGrpSpPr>
        <p:grpSpPr>
          <a:xfrm>
            <a:off x="48991" y="-17063"/>
            <a:ext cx="18364200" cy="10304063"/>
            <a:chOff x="0" y="0"/>
            <a:chExt cx="24485600" cy="137387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E37C2CE-C26E-25AB-B194-430E030EA626}"/>
                </a:ext>
              </a:extLst>
            </p:cNvPr>
            <p:cNvSpPr/>
            <p:nvPr/>
          </p:nvSpPr>
          <p:spPr>
            <a:xfrm>
              <a:off x="0" y="0"/>
              <a:ext cx="24485600" cy="13738751"/>
            </a:xfrm>
            <a:custGeom>
              <a:avLst/>
              <a:gdLst/>
              <a:ahLst/>
              <a:cxnLst/>
              <a:rect l="l" t="t" r="r" b="b"/>
              <a:pathLst>
                <a:path w="24485600" h="13738751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577"/>
                    <a:pt x="24485600" y="16795"/>
                  </a:cubicBezTo>
                  <a:lnTo>
                    <a:pt x="24485600" y="13721958"/>
                  </a:lnTo>
                  <a:cubicBezTo>
                    <a:pt x="24485600" y="13731301"/>
                    <a:pt x="24477980" y="13738751"/>
                    <a:pt x="24468710" y="13738751"/>
                  </a:cubicBezTo>
                  <a:lnTo>
                    <a:pt x="16891" y="13738751"/>
                  </a:lnTo>
                  <a:cubicBezTo>
                    <a:pt x="7493" y="13738751"/>
                    <a:pt x="0" y="13731174"/>
                    <a:pt x="0" y="13721958"/>
                  </a:cubicBezTo>
                  <a:lnTo>
                    <a:pt x="0" y="16795"/>
                  </a:lnTo>
                  <a:cubicBezTo>
                    <a:pt x="0" y="7577"/>
                    <a:pt x="7620" y="0"/>
                    <a:pt x="16891" y="0"/>
                  </a:cubicBezTo>
                  <a:moveTo>
                    <a:pt x="16891" y="33716"/>
                  </a:moveTo>
                  <a:lnTo>
                    <a:pt x="16891" y="16795"/>
                  </a:lnTo>
                  <a:lnTo>
                    <a:pt x="33909" y="16795"/>
                  </a:lnTo>
                  <a:lnTo>
                    <a:pt x="33909" y="13721958"/>
                  </a:lnTo>
                  <a:lnTo>
                    <a:pt x="16891" y="13721958"/>
                  </a:lnTo>
                  <a:lnTo>
                    <a:pt x="16891" y="13705163"/>
                  </a:lnTo>
                  <a:lnTo>
                    <a:pt x="24468710" y="13705163"/>
                  </a:lnTo>
                  <a:lnTo>
                    <a:pt x="24468710" y="13721958"/>
                  </a:lnTo>
                  <a:lnTo>
                    <a:pt x="24451819" y="13721958"/>
                  </a:lnTo>
                  <a:lnTo>
                    <a:pt x="24451819" y="16795"/>
                  </a:lnTo>
                  <a:lnTo>
                    <a:pt x="24468710" y="16795"/>
                  </a:lnTo>
                  <a:lnTo>
                    <a:pt x="24468710" y="33716"/>
                  </a:lnTo>
                  <a:lnTo>
                    <a:pt x="16891" y="3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8C53D32-6B43-9139-295D-DCBD1686A973}"/>
              </a:ext>
            </a:extLst>
          </p:cNvPr>
          <p:cNvGrpSpPr/>
          <p:nvPr/>
        </p:nvGrpSpPr>
        <p:grpSpPr>
          <a:xfrm>
            <a:off x="3666115" y="-1196213"/>
            <a:ext cx="18740914" cy="13259181"/>
            <a:chOff x="-284683" y="386497"/>
            <a:chExt cx="24987886" cy="1767890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B910B0-6143-702F-8EF4-ECB29976B419}"/>
                </a:ext>
              </a:extLst>
            </p:cNvPr>
            <p:cNvSpPr/>
            <p:nvPr/>
          </p:nvSpPr>
          <p:spPr>
            <a:xfrm>
              <a:off x="-284683" y="386497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DBC4C94-DBB4-98A1-A8D8-A58F8C639F45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581B1E7-1EF0-7188-A25D-C3C4B2EDD617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3DE80CFB-B720-D243-9711-5B15C31E5690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CDAE10B-1FBC-AC0E-6C61-FAA682E2AEB6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FB95A6B-F293-03A6-4686-22EAD8BC86E0}"/>
              </a:ext>
            </a:extLst>
          </p:cNvPr>
          <p:cNvGrpSpPr/>
          <p:nvPr/>
        </p:nvGrpSpPr>
        <p:grpSpPr>
          <a:xfrm>
            <a:off x="2209799" y="1883306"/>
            <a:ext cx="13490674" cy="2970317"/>
            <a:chOff x="0" y="0"/>
            <a:chExt cx="12332953" cy="396042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E1A3EA9-DDD2-05BD-94E1-63C7EE69FE67}"/>
                </a:ext>
              </a:extLst>
            </p:cNvPr>
            <p:cNvSpPr/>
            <p:nvPr/>
          </p:nvSpPr>
          <p:spPr>
            <a:xfrm>
              <a:off x="0" y="0"/>
              <a:ext cx="12090400" cy="3795911"/>
            </a:xfrm>
            <a:custGeom>
              <a:avLst/>
              <a:gdLst/>
              <a:ahLst/>
              <a:cxnLst/>
              <a:rect l="l" t="t" r="r" b="b"/>
              <a:pathLst>
                <a:path w="12090400" h="3795911">
                  <a:moveTo>
                    <a:pt x="0" y="0"/>
                  </a:moveTo>
                  <a:lnTo>
                    <a:pt x="12090400" y="0"/>
                  </a:lnTo>
                  <a:lnTo>
                    <a:pt x="12090400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989CEAE-24E4-7CB4-7C45-3998EC21B59F}"/>
                </a:ext>
              </a:extLst>
            </p:cNvPr>
            <p:cNvSpPr txBox="1"/>
            <p:nvPr/>
          </p:nvSpPr>
          <p:spPr>
            <a:xfrm>
              <a:off x="242553" y="193085"/>
              <a:ext cx="12090400" cy="3767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3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A call to action for public health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23B3A3D-CE78-2C86-544C-91B6CD80901E}"/>
              </a:ext>
            </a:extLst>
          </p:cNvPr>
          <p:cNvGrpSpPr/>
          <p:nvPr/>
        </p:nvGrpSpPr>
        <p:grpSpPr>
          <a:xfrm>
            <a:off x="13522797" y="6355622"/>
            <a:ext cx="5679806" cy="4018463"/>
            <a:chOff x="0" y="0"/>
            <a:chExt cx="7573075" cy="5357951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C3B3DE4-15C6-2A59-D2A2-0DC8DDADFD01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10B3DBE3-BD91-89C4-84DA-07BBA192D790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3FB5C0C-0947-D8B5-94CA-952426F9A533}"/>
              </a:ext>
            </a:extLst>
          </p:cNvPr>
          <p:cNvGrpSpPr/>
          <p:nvPr/>
        </p:nvGrpSpPr>
        <p:grpSpPr>
          <a:xfrm>
            <a:off x="2475122" y="4503163"/>
            <a:ext cx="9897320" cy="2358212"/>
            <a:chOff x="0" y="-29117"/>
            <a:chExt cx="13105201" cy="3144283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3E49976A-3A79-800B-CD85-22F97E7BEEAE}"/>
                </a:ext>
              </a:extLst>
            </p:cNvPr>
            <p:cNvSpPr/>
            <p:nvPr/>
          </p:nvSpPr>
          <p:spPr>
            <a:xfrm>
              <a:off x="0" y="0"/>
              <a:ext cx="13078690" cy="3106183"/>
            </a:xfrm>
            <a:custGeom>
              <a:avLst/>
              <a:gdLst/>
              <a:ahLst/>
              <a:cxnLst/>
              <a:rect l="l" t="t" r="r" b="b"/>
              <a:pathLst>
                <a:path w="13078690" h="3106183">
                  <a:moveTo>
                    <a:pt x="0" y="0"/>
                  </a:moveTo>
                  <a:lnTo>
                    <a:pt x="13078690" y="0"/>
                  </a:lnTo>
                  <a:lnTo>
                    <a:pt x="13078690" y="3106183"/>
                  </a:lnTo>
                  <a:lnTo>
                    <a:pt x="0" y="31061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F08DAD2A-441E-4446-4193-7156B31D100E}"/>
                </a:ext>
              </a:extLst>
            </p:cNvPr>
            <p:cNvSpPr txBox="1"/>
            <p:nvPr/>
          </p:nvSpPr>
          <p:spPr>
            <a:xfrm>
              <a:off x="26510" y="-29117"/>
              <a:ext cx="13078691" cy="314428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698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Findings suggest that addressing subluxation could impact public health outcomes.</a:t>
              </a: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095BC13E-C319-CB23-8219-FF96B1E8D833}"/>
              </a:ext>
            </a:extLst>
          </p:cNvPr>
          <p:cNvGrpSpPr/>
          <p:nvPr/>
        </p:nvGrpSpPr>
        <p:grpSpPr>
          <a:xfrm>
            <a:off x="2209800" y="7719628"/>
            <a:ext cx="8380620" cy="646210"/>
            <a:chOff x="0" y="-62970"/>
            <a:chExt cx="11174161" cy="861614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4E11D7A-EA0E-756A-747F-112111E14CBC}"/>
                </a:ext>
              </a:extLst>
            </p:cNvPr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251A88F-7686-F5AB-EB6E-B4EE2D9272D0}"/>
                </a:ext>
              </a:extLst>
            </p:cNvPr>
            <p:cNvSpPr txBox="1"/>
            <p:nvPr/>
          </p:nvSpPr>
          <p:spPr>
            <a:xfrm>
              <a:off x="353761" y="-62970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Kwon C, et al. Cureus. 2023 Nov;15(11):e48755</a:t>
              </a: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1D007A5-D22E-A3C9-DC59-DAB484D29A43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E826B71-8043-40C0-D29B-E05052AFE0E0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556219B-CEF6-8670-7FAD-33358323DC2C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995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6642C7-D9E9-2B19-9F8C-CF33A13D8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human skull model in a room&#10;&#10;AI-generated content may be incorrect.">
            <a:extLst>
              <a:ext uri="{FF2B5EF4-FFF2-40B4-BE49-F238E27FC236}">
                <a16:creationId xmlns:a16="http://schemas.microsoft.com/office/drawing/2014/main" id="{D840FD6F-87E2-858A-EAED-4623E2EB0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3" t="-1" r="16737" b="-705"/>
          <a:stretch>
            <a:fillRect/>
          </a:stretch>
        </p:blipFill>
        <p:spPr>
          <a:xfrm>
            <a:off x="0" y="-1"/>
            <a:ext cx="5910993" cy="10455625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5306ACDC-5633-5101-4CB8-523E1C32D678}"/>
              </a:ext>
            </a:extLst>
          </p:cNvPr>
          <p:cNvGrpSpPr/>
          <p:nvPr/>
        </p:nvGrpSpPr>
        <p:grpSpPr>
          <a:xfrm>
            <a:off x="48991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2563692-4748-840A-7A84-D66D36D76178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6A6CF7D-BD95-AAFA-0D61-7B4D91A3BFDB}"/>
              </a:ext>
            </a:extLst>
          </p:cNvPr>
          <p:cNvGrpSpPr/>
          <p:nvPr/>
        </p:nvGrpSpPr>
        <p:grpSpPr>
          <a:xfrm>
            <a:off x="5813249" y="-1648411"/>
            <a:ext cx="18740879" cy="13259172"/>
            <a:chOff x="0" y="0"/>
            <a:chExt cx="24987839" cy="1767889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EEF7865-B7A6-0A93-21D5-F63E5A71D101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7F98581-C753-6802-8B03-9596590C8FBA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4DE6F54-3063-C6CF-095F-ADCF7B994B18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CECD786-A1E1-C083-F8F3-6AEF2A8E41DC}"/>
              </a:ext>
            </a:extLst>
          </p:cNvPr>
          <p:cNvGrpSpPr/>
          <p:nvPr/>
        </p:nvGrpSpPr>
        <p:grpSpPr>
          <a:xfrm>
            <a:off x="13493769" y="6341107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0AA317-5012-9663-6DC8-82A89A909380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4B858317-25D1-BAE3-F618-3A58B71DDCB6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86484CB-B600-BF87-E226-7884D9D02EB0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8CA61A0-6CD0-3222-0F5E-8EDAA014C871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72A8438-ECD9-8316-3670-4976D74B2B55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9C975BB-8698-19D0-1398-F5A6798DAC40}"/>
              </a:ext>
            </a:extLst>
          </p:cNvPr>
          <p:cNvGrpSpPr/>
          <p:nvPr/>
        </p:nvGrpSpPr>
        <p:grpSpPr>
          <a:xfrm>
            <a:off x="6481755" y="1037560"/>
            <a:ext cx="10134839" cy="3983715"/>
            <a:chOff x="-7584" y="-1515710"/>
            <a:chExt cx="13513118" cy="5311621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7F23657-A8FB-044B-747D-89FF00FC0BFC}"/>
                </a:ext>
              </a:extLst>
            </p:cNvPr>
            <p:cNvSpPr/>
            <p:nvPr/>
          </p:nvSpPr>
          <p:spPr>
            <a:xfrm>
              <a:off x="0" y="0"/>
              <a:ext cx="13505534" cy="3795911"/>
            </a:xfrm>
            <a:custGeom>
              <a:avLst/>
              <a:gdLst/>
              <a:ahLst/>
              <a:cxnLst/>
              <a:rect l="l" t="t" r="r" b="b"/>
              <a:pathLst>
                <a:path w="13505534" h="3795911">
                  <a:moveTo>
                    <a:pt x="0" y="0"/>
                  </a:moveTo>
                  <a:lnTo>
                    <a:pt x="13505534" y="0"/>
                  </a:lnTo>
                  <a:lnTo>
                    <a:pt x="13505534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490833E3-7486-C24E-CD7D-0EB74067FA63}"/>
                </a:ext>
              </a:extLst>
            </p:cNvPr>
            <p:cNvSpPr txBox="1"/>
            <p:nvPr/>
          </p:nvSpPr>
          <p:spPr>
            <a:xfrm>
              <a:off x="-7584" y="-1515710"/>
              <a:ext cx="13505532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Assessment methods included neurologic and movement exams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FCAED59F-66EF-8DFB-F94D-88621FEC4BC9}"/>
              </a:ext>
            </a:extLst>
          </p:cNvPr>
          <p:cNvGrpSpPr/>
          <p:nvPr/>
        </p:nvGrpSpPr>
        <p:grpSpPr>
          <a:xfrm>
            <a:off x="6481755" y="3701472"/>
            <a:ext cx="8384926" cy="3061389"/>
            <a:chOff x="-7583" y="0"/>
            <a:chExt cx="11179902" cy="4081853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951F4EC-A90A-C664-F2C6-3EE2F28559C8}"/>
                </a:ext>
              </a:extLst>
            </p:cNvPr>
            <p:cNvSpPr/>
            <p:nvPr/>
          </p:nvSpPr>
          <p:spPr>
            <a:xfrm>
              <a:off x="0" y="0"/>
              <a:ext cx="11172319" cy="2801383"/>
            </a:xfrm>
            <a:custGeom>
              <a:avLst/>
              <a:gdLst/>
              <a:ahLst/>
              <a:cxnLst/>
              <a:rect l="l" t="t" r="r" b="b"/>
              <a:pathLst>
                <a:path w="11172319" h="2801383">
                  <a:moveTo>
                    <a:pt x="0" y="0"/>
                  </a:moveTo>
                  <a:lnTo>
                    <a:pt x="11172319" y="0"/>
                  </a:lnTo>
                  <a:lnTo>
                    <a:pt x="11172319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CA64BD65-8FB3-E217-D572-CB5C9903E20B}"/>
                </a:ext>
              </a:extLst>
            </p:cNvPr>
            <p:cNvSpPr txBox="1"/>
            <p:nvPr/>
          </p:nvSpPr>
          <p:spPr>
            <a:xfrm>
              <a:off x="-7583" y="1328095"/>
              <a:ext cx="11172319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Subluxation assessment incorporated neurologic and kinesiologic exam components.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664DCD3C-A6BE-F0C3-005B-B46889F84CF3}"/>
              </a:ext>
            </a:extLst>
          </p:cNvPr>
          <p:cNvGrpSpPr/>
          <p:nvPr/>
        </p:nvGrpSpPr>
        <p:grpSpPr>
          <a:xfrm>
            <a:off x="6487442" y="6944734"/>
            <a:ext cx="7430967" cy="1269332"/>
            <a:chOff x="0" y="0"/>
            <a:chExt cx="9907956" cy="1692443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A5B88950-00F5-6DC2-B2DF-25EA733E2222}"/>
                </a:ext>
              </a:extLst>
            </p:cNvPr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8F11E394-B234-5746-82B2-BB7B89DB6DA0}"/>
                </a:ext>
              </a:extLst>
            </p:cNvPr>
            <p:cNvSpPr txBox="1"/>
            <p:nvPr/>
          </p:nvSpPr>
          <p:spPr>
            <a:xfrm>
              <a:off x="0" y="855699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Kwon C, et al. Cureus. 2023 Nov;15(11):e48755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13207B5-7A20-4E84-8A6B-F96B1690082A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875EAC0-EEB0-711D-DF82-C872B95DC150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  <p:extLst>
      <p:ext uri="{BB962C8B-B14F-4D97-AF65-F5344CB8AC3E}">
        <p14:creationId xmlns:p14="http://schemas.microsoft.com/office/powerpoint/2010/main" val="171261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41AB7A-F271-E782-7611-91ACA2781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doing yoga on the beach&#10;&#10;AI-generated content may be incorrect.">
            <a:extLst>
              <a:ext uri="{FF2B5EF4-FFF2-40B4-BE49-F238E27FC236}">
                <a16:creationId xmlns:a16="http://schemas.microsoft.com/office/drawing/2014/main" id="{50794CA8-5009-98AD-7A7F-9F9555342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/>
          <a:stretch>
            <a:fillRect/>
          </a:stretch>
        </p:blipFill>
        <p:spPr>
          <a:xfrm>
            <a:off x="-98084" y="31889"/>
            <a:ext cx="18364199" cy="103632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5CD1AA21-056D-EF6E-83AF-1F009D8A9195}"/>
              </a:ext>
            </a:extLst>
          </p:cNvPr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D17CCE-7B36-6259-23AA-2C680C99452B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F94B51E-D3E6-7BD1-EE5D-B5EE592ED165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4CBFE91-12B0-4E71-3CA4-D6E0849EAB19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3BD48D9-9999-ACC5-ACF9-14B1CD822A4D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1E86671-BF8F-0E9E-9065-E8B5EACFAC77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D9286A2-14CF-69EB-149B-2B3895C17E2D}"/>
              </a:ext>
            </a:extLst>
          </p:cNvPr>
          <p:cNvGrpSpPr/>
          <p:nvPr/>
        </p:nvGrpSpPr>
        <p:grpSpPr>
          <a:xfrm>
            <a:off x="13479255" y="6341107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924D3B1-B7D5-34BF-BC67-F89945FBA988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D30DE164-4421-0FB1-32B2-8089CF0C3C6B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5B7B536-D133-069A-837A-6A2DED613AF7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F8F9C8B-A328-3A33-B6AF-5691DD413F6B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0DA78C2-8B39-777B-06B8-1C53C2300B2F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AE04A4C-4A46-F3EA-75D9-B706E61A1AE1}"/>
              </a:ext>
            </a:extLst>
          </p:cNvPr>
          <p:cNvGrpSpPr/>
          <p:nvPr/>
        </p:nvGrpSpPr>
        <p:grpSpPr>
          <a:xfrm>
            <a:off x="2475124" y="1923123"/>
            <a:ext cx="11580312" cy="2868858"/>
            <a:chOff x="0" y="-29233"/>
            <a:chExt cx="15440415" cy="382514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BCF29AE-625F-698F-F167-F822216D16F1}"/>
                </a:ext>
              </a:extLst>
            </p:cNvPr>
            <p:cNvSpPr/>
            <p:nvPr/>
          </p:nvSpPr>
          <p:spPr>
            <a:xfrm>
              <a:off x="0" y="0"/>
              <a:ext cx="12898701" cy="3795911"/>
            </a:xfrm>
            <a:custGeom>
              <a:avLst/>
              <a:gdLst/>
              <a:ahLst/>
              <a:cxnLst/>
              <a:rect l="l" t="t" r="r" b="b"/>
              <a:pathLst>
                <a:path w="12898701" h="3795911">
                  <a:moveTo>
                    <a:pt x="0" y="0"/>
                  </a:moveTo>
                  <a:lnTo>
                    <a:pt x="12898701" y="0"/>
                  </a:lnTo>
                  <a:lnTo>
                    <a:pt x="12898701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7B16C0E-3EC3-1453-69A8-B10865BD7820}"/>
                </a:ext>
              </a:extLst>
            </p:cNvPr>
            <p:cNvSpPr txBox="1"/>
            <p:nvPr/>
          </p:nvSpPr>
          <p:spPr>
            <a:xfrm>
              <a:off x="46181" y="-29233"/>
              <a:ext cx="15394234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Evidence-based chiropractic care is emerging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AFC9E7E-8D01-0A8A-9E1D-179485A43E63}"/>
              </a:ext>
            </a:extLst>
          </p:cNvPr>
          <p:cNvGrpSpPr/>
          <p:nvPr/>
        </p:nvGrpSpPr>
        <p:grpSpPr>
          <a:xfrm>
            <a:off x="2440488" y="4354248"/>
            <a:ext cx="8756847" cy="2510045"/>
            <a:chOff x="0" y="0"/>
            <a:chExt cx="11675796" cy="334672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22A8E74-EDE2-58D7-F317-5E523C82ECDC}"/>
                </a:ext>
              </a:extLst>
            </p:cNvPr>
            <p:cNvSpPr/>
            <p:nvPr/>
          </p:nvSpPr>
          <p:spPr>
            <a:xfrm>
              <a:off x="0" y="0"/>
              <a:ext cx="11675796" cy="2001283"/>
            </a:xfrm>
            <a:custGeom>
              <a:avLst/>
              <a:gdLst/>
              <a:ahLst/>
              <a:cxnLst/>
              <a:rect l="l" t="t" r="r" b="b"/>
              <a:pathLst>
                <a:path w="11675796" h="2001283">
                  <a:moveTo>
                    <a:pt x="0" y="0"/>
                  </a:moveTo>
                  <a:lnTo>
                    <a:pt x="11675796" y="0"/>
                  </a:lnTo>
                  <a:lnTo>
                    <a:pt x="11675796" y="2001283"/>
                  </a:lnTo>
                  <a:lnTo>
                    <a:pt x="0" y="20012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EE001FE-6EFB-2515-1EEF-CDB2E5D03F53}"/>
                </a:ext>
              </a:extLst>
            </p:cNvPr>
            <p:cNvSpPr txBox="1"/>
            <p:nvPr/>
          </p:nvSpPr>
          <p:spPr>
            <a:xfrm>
              <a:off x="0" y="1393069"/>
              <a:ext cx="11675796" cy="1953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We need more research on the public health value of correcting vertebral subluxation.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29A330B-8D8B-27DC-21C3-9B55684E0391}"/>
              </a:ext>
            </a:extLst>
          </p:cNvPr>
          <p:cNvGrpSpPr/>
          <p:nvPr/>
        </p:nvGrpSpPr>
        <p:grpSpPr>
          <a:xfrm>
            <a:off x="2468616" y="8221049"/>
            <a:ext cx="7999413" cy="816426"/>
            <a:chOff x="0" y="0"/>
            <a:chExt cx="10665884" cy="1088568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600F99B8-A179-961E-3309-EE43ACD64FFC}"/>
                </a:ext>
              </a:extLst>
            </p:cNvPr>
            <p:cNvSpPr/>
            <p:nvPr/>
          </p:nvSpPr>
          <p:spPr>
            <a:xfrm>
              <a:off x="0" y="0"/>
              <a:ext cx="10665884" cy="798644"/>
            </a:xfrm>
            <a:custGeom>
              <a:avLst/>
              <a:gdLst/>
              <a:ahLst/>
              <a:cxnLst/>
              <a:rect l="l" t="t" r="r" b="b"/>
              <a:pathLst>
                <a:path w="10665884" h="798644">
                  <a:moveTo>
                    <a:pt x="0" y="0"/>
                  </a:moveTo>
                  <a:lnTo>
                    <a:pt x="10665884" y="0"/>
                  </a:lnTo>
                  <a:lnTo>
                    <a:pt x="10665884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20C68385-F7BF-9220-FF4B-0F7E042C22E7}"/>
                </a:ext>
              </a:extLst>
            </p:cNvPr>
            <p:cNvSpPr txBox="1"/>
            <p:nvPr/>
          </p:nvSpPr>
          <p:spPr>
            <a:xfrm>
              <a:off x="0" y="251824"/>
              <a:ext cx="10665884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de-DE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Kwon C, et al. Cureus. 2023 Nov;15(11):e48755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273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621AD-8A7C-C127-D825-958CCDBC8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standing in a field&#10;&#10;AI-generated content may be incorrect.">
            <a:extLst>
              <a:ext uri="{FF2B5EF4-FFF2-40B4-BE49-F238E27FC236}">
                <a16:creationId xmlns:a16="http://schemas.microsoft.com/office/drawing/2014/main" id="{378E76CB-FF09-8639-8B7F-4D75572C1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r="5182"/>
          <a:stretch>
            <a:fillRect/>
          </a:stretch>
        </p:blipFill>
        <p:spPr>
          <a:xfrm>
            <a:off x="12039600" y="-58095"/>
            <a:ext cx="6324600" cy="10345095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2A42AEC-63D1-93E4-118E-DF72E8FE8B69}"/>
              </a:ext>
            </a:extLst>
          </p:cNvPr>
          <p:cNvGrpSpPr/>
          <p:nvPr/>
        </p:nvGrpSpPr>
        <p:grpSpPr>
          <a:xfrm>
            <a:off x="0" y="-3810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398E98C-170C-901D-5105-288A9C8EB397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8A71F89-313C-5259-D5FC-98436B765E6E}"/>
              </a:ext>
            </a:extLst>
          </p:cNvPr>
          <p:cNvGrpSpPr/>
          <p:nvPr/>
        </p:nvGrpSpPr>
        <p:grpSpPr>
          <a:xfrm>
            <a:off x="-2622072" y="-1515139"/>
            <a:ext cx="18740914" cy="13259181"/>
            <a:chOff x="0" y="0"/>
            <a:chExt cx="24987886" cy="1767890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AB27582-6C3F-5BCF-05F0-8C260394B6EC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07A457C-5D40-08FD-F326-6A843971A6DB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5E92BA2-35F3-5930-DCC1-0FA2F0F3DE18}"/>
              </a:ext>
            </a:extLst>
          </p:cNvPr>
          <p:cNvSpPr/>
          <p:nvPr/>
        </p:nvSpPr>
        <p:spPr>
          <a:xfrm>
            <a:off x="14449379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B98B6CFB-7F4D-664E-367D-C5E79E8A6AA7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E38C35D-16CA-07FF-B07E-D96EBFA96D50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0572B39-18B0-141B-4E72-D10C4F898E13}"/>
              </a:ext>
            </a:extLst>
          </p:cNvPr>
          <p:cNvGrpSpPr/>
          <p:nvPr/>
        </p:nvGrpSpPr>
        <p:grpSpPr>
          <a:xfrm>
            <a:off x="13549085" y="6326593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4A92341-2302-7593-AEBD-0795FEE3059E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6F23E204-44D6-F83E-AE0F-E0CC4C1D52C5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C5FAD70-17E7-47C5-1C12-E68F5ABB3EB7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4A0BE4A-1033-AC8F-130D-5210E28084FC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3544519-52B0-42E5-D0DB-150725A7400B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CD1DBB77-9457-259E-D121-6D2B5C49139D}"/>
              </a:ext>
            </a:extLst>
          </p:cNvPr>
          <p:cNvSpPr txBox="1"/>
          <p:nvPr/>
        </p:nvSpPr>
        <p:spPr>
          <a:xfrm>
            <a:off x="2222946" y="1721386"/>
            <a:ext cx="10129150" cy="216303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Aligning care with prevention goals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6FC5F19-AFF0-AF67-64C9-E58791A0B841}"/>
              </a:ext>
            </a:extLst>
          </p:cNvPr>
          <p:cNvSpPr txBox="1"/>
          <p:nvPr/>
        </p:nvSpPr>
        <p:spPr>
          <a:xfrm>
            <a:off x="2246433" y="4922879"/>
            <a:ext cx="7659567" cy="26653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4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This study supports the need for inclusion of subluxation analysis in wellness-oriented care.</a:t>
            </a: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5C4436A5-6C55-98C7-1011-ADC19079224A}"/>
              </a:ext>
            </a:extLst>
          </p:cNvPr>
          <p:cNvGrpSpPr/>
          <p:nvPr/>
        </p:nvGrpSpPr>
        <p:grpSpPr>
          <a:xfrm>
            <a:off x="2246433" y="8156913"/>
            <a:ext cx="7659567" cy="636758"/>
            <a:chOff x="-304800" y="0"/>
            <a:chExt cx="10212756" cy="849011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83ADD864-A4F8-9DAE-60E6-B35D26A74E48}"/>
                </a:ext>
              </a:extLst>
            </p:cNvPr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212D958-D9A3-672F-FC1B-C7B818331F20}"/>
                </a:ext>
              </a:extLst>
            </p:cNvPr>
            <p:cNvSpPr txBox="1"/>
            <p:nvPr/>
          </p:nvSpPr>
          <p:spPr>
            <a:xfrm>
              <a:off x="-304800" y="12267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Kwon C, et al. Cureus. 2023 Nov;15(11):e48755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21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holding a person's hand&#10;&#10;AI-generated content may be incorrect.">
            <a:extLst>
              <a:ext uri="{FF2B5EF4-FFF2-40B4-BE49-F238E27FC236}">
                <a16:creationId xmlns:a16="http://schemas.microsoft.com/office/drawing/2014/main" id="{9AB00A2E-8AAE-DAE4-F5A0-BF2EF9AC7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48" y="-1"/>
            <a:ext cx="18339748" cy="1040820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479047" y="8486022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Freeform 4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5" name="Group 5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530943" y="6315528"/>
            <a:ext cx="5679806" cy="4018463"/>
            <a:chOff x="0" y="0"/>
            <a:chExt cx="7573075" cy="5357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9" name="Freeform 9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384267" y="1952091"/>
            <a:ext cx="14269877" cy="2580672"/>
            <a:chOff x="-33204" y="-525568"/>
            <a:chExt cx="12436079" cy="344089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402875" cy="2915328"/>
            </a:xfrm>
            <a:custGeom>
              <a:avLst/>
              <a:gdLst/>
              <a:ahLst/>
              <a:cxnLst/>
              <a:rect l="l" t="t" r="r" b="b"/>
              <a:pathLst>
                <a:path w="12402875" h="2915328">
                  <a:moveTo>
                    <a:pt x="0" y="0"/>
                  </a:moveTo>
                  <a:lnTo>
                    <a:pt x="12402875" y="0"/>
                  </a:lnTo>
                  <a:lnTo>
                    <a:pt x="12402875" y="2915328"/>
                  </a:lnTo>
                  <a:lnTo>
                    <a:pt x="0" y="29153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33204" y="-525568"/>
              <a:ext cx="12402875" cy="27248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635"/>
                </a:lnSpc>
              </a:pPr>
              <a:r>
                <a:rPr lang="en-US" sz="6000" b="1" spc="49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In a remarkable turn of events, Kathy Reagan Young—diagnosed with multiple sclerosis—can now go about her day after UV light therapy: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21338" y="4301186"/>
            <a:ext cx="8650167" cy="4229261"/>
            <a:chOff x="-71593" y="0"/>
            <a:chExt cx="11533556" cy="56390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966012" cy="3372883"/>
            </a:xfrm>
            <a:custGeom>
              <a:avLst/>
              <a:gdLst/>
              <a:ahLst/>
              <a:cxnLst/>
              <a:rect l="l" t="t" r="r" b="b"/>
              <a:pathLst>
                <a:path w="9966012" h="3372883">
                  <a:moveTo>
                    <a:pt x="0" y="0"/>
                  </a:moveTo>
                  <a:lnTo>
                    <a:pt x="9966012" y="0"/>
                  </a:lnTo>
                  <a:lnTo>
                    <a:pt x="9966012" y="3372883"/>
                  </a:lnTo>
                  <a:lnTo>
                    <a:pt x="0" y="33728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71593" y="2351858"/>
              <a:ext cx="11533556" cy="32871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34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That Young can have an ordinary day is remarkable.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21338" y="8258325"/>
            <a:ext cx="8450700" cy="875208"/>
            <a:chOff x="0" y="0"/>
            <a:chExt cx="11267600" cy="11669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67600" cy="1166944"/>
            </a:xfrm>
            <a:custGeom>
              <a:avLst/>
              <a:gdLst/>
              <a:ahLst/>
              <a:cxnLst/>
              <a:rect l="l" t="t" r="r" b="b"/>
              <a:pathLst>
                <a:path w="11267600" h="1166944">
                  <a:moveTo>
                    <a:pt x="0" y="0"/>
                  </a:moveTo>
                  <a:lnTo>
                    <a:pt x="11267600" y="0"/>
                  </a:lnTo>
                  <a:lnTo>
                    <a:pt x="11267600" y="1166944"/>
                  </a:lnTo>
                  <a:lnTo>
                    <a:pt x="0" y="11669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1267600" cy="12050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Jacobsen R. Can Sunlight Cure Disease? Sci Am. 2025 Jun;332(6):22-31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38100" y="0"/>
            <a:ext cx="18364200" cy="10363200"/>
            <a:chOff x="0" y="0"/>
            <a:chExt cx="24485600" cy="13817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0290C5-145A-A364-47C1-E3ADD91A7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and person dancing on a bed&#10;&#10;AI-generated content may be incorrect.">
            <a:extLst>
              <a:ext uri="{FF2B5EF4-FFF2-40B4-BE49-F238E27FC236}">
                <a16:creationId xmlns:a16="http://schemas.microsoft.com/office/drawing/2014/main" id="{F439E741-E4E8-DB8C-CE3E-3CCC1A65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/>
          <a:stretch>
            <a:fillRect/>
          </a:stretch>
        </p:blipFill>
        <p:spPr>
          <a:xfrm>
            <a:off x="-40903" y="-38100"/>
            <a:ext cx="5910994" cy="102870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AAE41278-EC81-FC9C-1A3C-2EE304319BE2}"/>
              </a:ext>
            </a:extLst>
          </p:cNvPr>
          <p:cNvGrpSpPr/>
          <p:nvPr/>
        </p:nvGrpSpPr>
        <p:grpSpPr>
          <a:xfrm>
            <a:off x="0" y="-7620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24239EF-E624-168C-815B-FFA0D5969E83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237E23B2-3D28-6DCC-75E0-24A79C56FEC0}"/>
              </a:ext>
            </a:extLst>
          </p:cNvPr>
          <p:cNvGrpSpPr/>
          <p:nvPr/>
        </p:nvGrpSpPr>
        <p:grpSpPr>
          <a:xfrm>
            <a:off x="3982444" y="-1866900"/>
            <a:ext cx="18740879" cy="13259172"/>
            <a:chOff x="0" y="0"/>
            <a:chExt cx="24987839" cy="1767889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2EBB158-E74A-7DD1-9E0C-6987A211F845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AED8397-99C3-D628-583A-516BF2D43566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CCBAC92-3005-96A3-7F81-96DDBB596D3C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4945126-86FD-01B4-5077-F1D97E6CFE3C}"/>
              </a:ext>
            </a:extLst>
          </p:cNvPr>
          <p:cNvGrpSpPr/>
          <p:nvPr/>
        </p:nvGrpSpPr>
        <p:grpSpPr>
          <a:xfrm>
            <a:off x="13522797" y="6341111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C18A284-20C3-37F1-3884-D5265C15F7D7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69D94337-D077-73FD-1699-8FA9C4ECECAE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9B9B9A0-9EBA-60A3-1C0F-7D694163F6CC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6264841-28F2-A966-0C4D-E5CEF80B455D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AFE5DD4-C05B-B775-40F3-608B4BD84D70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DD578E4-D1F3-52BF-4986-50CF5988A721}"/>
              </a:ext>
            </a:extLst>
          </p:cNvPr>
          <p:cNvGrpSpPr/>
          <p:nvPr/>
        </p:nvGrpSpPr>
        <p:grpSpPr>
          <a:xfrm>
            <a:off x="6327676" y="1570170"/>
            <a:ext cx="9417864" cy="2051826"/>
            <a:chOff x="630084" y="132556"/>
            <a:chExt cx="12557154" cy="273576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EF91912-A4C7-AD88-ECA9-402D41912598}"/>
                </a:ext>
              </a:extLst>
            </p:cNvPr>
            <p:cNvSpPr/>
            <p:nvPr/>
          </p:nvSpPr>
          <p:spPr>
            <a:xfrm>
              <a:off x="630086" y="132556"/>
              <a:ext cx="12557152" cy="2530607"/>
            </a:xfrm>
            <a:custGeom>
              <a:avLst/>
              <a:gdLst/>
              <a:ahLst/>
              <a:cxnLst/>
              <a:rect l="l" t="t" r="r" b="b"/>
              <a:pathLst>
                <a:path w="12557152" h="2530607">
                  <a:moveTo>
                    <a:pt x="0" y="0"/>
                  </a:moveTo>
                  <a:lnTo>
                    <a:pt x="12557152" y="0"/>
                  </a:lnTo>
                  <a:lnTo>
                    <a:pt x="12557152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62A2049-AC19-593D-7B4C-03D57FEA54B9}"/>
                </a:ext>
              </a:extLst>
            </p:cNvPr>
            <p:cNvSpPr txBox="1"/>
            <p:nvPr/>
          </p:nvSpPr>
          <p:spPr>
            <a:xfrm>
              <a:off x="630084" y="366293"/>
              <a:ext cx="12557152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The authors argue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3E3A9573-794F-9898-A3D6-0ED589354AE5}"/>
              </a:ext>
            </a:extLst>
          </p:cNvPr>
          <p:cNvGrpSpPr/>
          <p:nvPr/>
        </p:nvGrpSpPr>
        <p:grpSpPr>
          <a:xfrm>
            <a:off x="5745356" y="3789712"/>
            <a:ext cx="9384888" cy="2326664"/>
            <a:chOff x="0" y="0"/>
            <a:chExt cx="12513184" cy="310221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6A2762D4-3F51-E5A4-F1F3-424CA7490F9E}"/>
                </a:ext>
              </a:extLst>
            </p:cNvPr>
            <p:cNvSpPr/>
            <p:nvPr/>
          </p:nvSpPr>
          <p:spPr>
            <a:xfrm>
              <a:off x="0" y="0"/>
              <a:ext cx="11736756" cy="2801383"/>
            </a:xfrm>
            <a:custGeom>
              <a:avLst/>
              <a:gdLst/>
              <a:ahLst/>
              <a:cxnLst/>
              <a:rect l="l" t="t" r="r" b="b"/>
              <a:pathLst>
                <a:path w="11736756" h="2801383">
                  <a:moveTo>
                    <a:pt x="0" y="0"/>
                  </a:moveTo>
                  <a:lnTo>
                    <a:pt x="11736756" y="0"/>
                  </a:lnTo>
                  <a:lnTo>
                    <a:pt x="11736756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BA199CD3-873D-628F-7F6F-4A0B0C609753}"/>
                </a:ext>
              </a:extLst>
            </p:cNvPr>
            <p:cNvSpPr txBox="1"/>
            <p:nvPr/>
          </p:nvSpPr>
          <p:spPr>
            <a:xfrm>
              <a:off x="776428" y="348461"/>
              <a:ext cx="11736756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Chiropractic care may play a larger role in promoting system-wide adaptability.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E643FCAF-7E71-691C-869C-3EB6D1236212}"/>
              </a:ext>
            </a:extLst>
          </p:cNvPr>
          <p:cNvGrpSpPr/>
          <p:nvPr/>
        </p:nvGrpSpPr>
        <p:grpSpPr>
          <a:xfrm>
            <a:off x="6104054" y="7479159"/>
            <a:ext cx="7484048" cy="1121844"/>
            <a:chOff x="0" y="0"/>
            <a:chExt cx="9978730" cy="1495792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3F055453-6A77-8A79-0948-E639CCC9E9C8}"/>
                </a:ext>
              </a:extLst>
            </p:cNvPr>
            <p:cNvSpPr/>
            <p:nvPr/>
          </p:nvSpPr>
          <p:spPr>
            <a:xfrm>
              <a:off x="0" y="0"/>
              <a:ext cx="9680566" cy="1105004"/>
            </a:xfrm>
            <a:custGeom>
              <a:avLst/>
              <a:gdLst/>
              <a:ahLst/>
              <a:cxnLst/>
              <a:rect l="l" t="t" r="r" b="b"/>
              <a:pathLst>
                <a:path w="9680566" h="1105004">
                  <a:moveTo>
                    <a:pt x="0" y="0"/>
                  </a:moveTo>
                  <a:lnTo>
                    <a:pt x="9680566" y="0"/>
                  </a:lnTo>
                  <a:lnTo>
                    <a:pt x="9680566" y="1105004"/>
                  </a:lnTo>
                  <a:lnTo>
                    <a:pt x="0" y="1105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DC71E3BF-D6C1-C31E-774E-04E46EA0B1CB}"/>
                </a:ext>
              </a:extLst>
            </p:cNvPr>
            <p:cNvSpPr txBox="1"/>
            <p:nvPr/>
          </p:nvSpPr>
          <p:spPr>
            <a:xfrm>
              <a:off x="298163" y="352688"/>
              <a:ext cx="9680567" cy="11431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de-DE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Kwon C, et al. Cureus. 2023 Nov;15(11):e48755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41F17A3-A0C5-6371-ACAB-7CFE438B4FD8}"/>
              </a:ext>
            </a:extLst>
          </p:cNvPr>
          <p:cNvGrpSpPr/>
          <p:nvPr/>
        </p:nvGrpSpPr>
        <p:grpSpPr>
          <a:xfrm>
            <a:off x="-1066800" y="-1104900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9E71314-B77E-6C91-D5B4-742142CBCA38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  <p:extLst>
      <p:ext uri="{BB962C8B-B14F-4D97-AF65-F5344CB8AC3E}">
        <p14:creationId xmlns:p14="http://schemas.microsoft.com/office/powerpoint/2010/main" val="4205945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lab&#10;&#10;AI-generated content may be incorrect.">
            <a:extLst>
              <a:ext uri="{FF2B5EF4-FFF2-40B4-BE49-F238E27FC236}">
                <a16:creationId xmlns:a16="http://schemas.microsoft.com/office/drawing/2014/main" id="{A81D939E-FB9E-F645-1C24-B6EAAAF13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2489542" y="1096570"/>
            <a:ext cx="13696336" cy="2073392"/>
            <a:chOff x="-17057" y="0"/>
            <a:chExt cx="13693658" cy="27645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676601" cy="2530607"/>
            </a:xfrm>
            <a:custGeom>
              <a:avLst/>
              <a:gdLst/>
              <a:ahLst/>
              <a:cxnLst/>
              <a:rect l="l" t="t" r="r" b="b"/>
              <a:pathLst>
                <a:path w="13676601" h="2530607">
                  <a:moveTo>
                    <a:pt x="0" y="0"/>
                  </a:moveTo>
                  <a:lnTo>
                    <a:pt x="13676601" y="0"/>
                  </a:lnTo>
                  <a:lnTo>
                    <a:pt x="13676601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 sz="60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7057" y="262491"/>
              <a:ext cx="13676601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0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Used for years in dermatology, ultraviolet light therapy is now being explored for neurological disorders: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508281" y="6326593"/>
            <a:ext cx="5679806" cy="4018463"/>
            <a:chOff x="0" y="0"/>
            <a:chExt cx="7573075" cy="5357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6" name="Group 16"/>
          <p:cNvGrpSpPr/>
          <p:nvPr/>
        </p:nvGrpSpPr>
        <p:grpSpPr>
          <a:xfrm>
            <a:off x="2475124" y="3717467"/>
            <a:ext cx="10101546" cy="4732269"/>
            <a:chOff x="0" y="0"/>
            <a:chExt cx="13468728" cy="630969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533556" cy="3601483"/>
            </a:xfrm>
            <a:custGeom>
              <a:avLst/>
              <a:gdLst/>
              <a:ahLst/>
              <a:cxnLst/>
              <a:rect l="l" t="t" r="r" b="b"/>
              <a:pathLst>
                <a:path w="11533556" h="3601483">
                  <a:moveTo>
                    <a:pt x="0" y="0"/>
                  </a:moveTo>
                  <a:lnTo>
                    <a:pt x="11533556" y="0"/>
                  </a:lnTo>
                  <a:lnTo>
                    <a:pt x="11533556" y="3601483"/>
                  </a:lnTo>
                  <a:lnTo>
                    <a:pt x="0" y="3601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755832"/>
              <a:ext cx="13468728" cy="35538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Ultraviolet light boxes... have been used for years in the treatment of psoriasis.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75124" y="7657602"/>
            <a:ext cx="8115300" cy="1133700"/>
            <a:chOff x="0" y="0"/>
            <a:chExt cx="10820400" cy="15116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74856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de-DE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Jacobsen R. Sci Am. 2025 Jun;332(6):22-31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and person jogging on a road with a dog&#10;&#10;AI-generated content may be incorrect.">
            <a:extLst>
              <a:ext uri="{FF2B5EF4-FFF2-40B4-BE49-F238E27FC236}">
                <a16:creationId xmlns:a16="http://schemas.microsoft.com/office/drawing/2014/main" id="{C7124F91-C1A2-8FED-59F5-7DAC99B15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" t="10988" b="4604"/>
          <a:stretch>
            <a:fillRect/>
          </a:stretch>
        </p:blipFill>
        <p:spPr>
          <a:xfrm>
            <a:off x="-228600" y="0"/>
            <a:ext cx="18524561" cy="1035961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79255" y="6341107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75124" y="1923123"/>
            <a:ext cx="11580312" cy="2868858"/>
            <a:chOff x="0" y="-29233"/>
            <a:chExt cx="15440415" cy="38251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898701" cy="3795911"/>
            </a:xfrm>
            <a:custGeom>
              <a:avLst/>
              <a:gdLst/>
              <a:ahLst/>
              <a:cxnLst/>
              <a:rect l="l" t="t" r="r" b="b"/>
              <a:pathLst>
                <a:path w="12898701" h="3795911">
                  <a:moveTo>
                    <a:pt x="0" y="0"/>
                  </a:moveTo>
                  <a:lnTo>
                    <a:pt x="12898701" y="0"/>
                  </a:lnTo>
                  <a:lnTo>
                    <a:pt x="12898701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181" y="-29233"/>
              <a:ext cx="15394234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Highlighting new directions in treatment: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40488" y="4354248"/>
            <a:ext cx="8784975" cy="1795850"/>
            <a:chOff x="0" y="0"/>
            <a:chExt cx="11713300" cy="2394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675796" cy="2001283"/>
            </a:xfrm>
            <a:custGeom>
              <a:avLst/>
              <a:gdLst/>
              <a:ahLst/>
              <a:cxnLst/>
              <a:rect l="l" t="t" r="r" b="b"/>
              <a:pathLst>
                <a:path w="11675796" h="2001283">
                  <a:moveTo>
                    <a:pt x="0" y="0"/>
                  </a:moveTo>
                  <a:lnTo>
                    <a:pt x="11675796" y="0"/>
                  </a:lnTo>
                  <a:lnTo>
                    <a:pt x="11675796" y="2001283"/>
                  </a:lnTo>
                  <a:lnTo>
                    <a:pt x="0" y="20012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7504" y="440809"/>
              <a:ext cx="11675796" cy="1953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Sunshine may hold healing rays for a variety of autoimmune diseases such as multiple sclerosis.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68616" y="8221049"/>
            <a:ext cx="7999413" cy="598983"/>
            <a:chOff x="0" y="0"/>
            <a:chExt cx="10665884" cy="7986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665884" cy="798644"/>
            </a:xfrm>
            <a:custGeom>
              <a:avLst/>
              <a:gdLst/>
              <a:ahLst/>
              <a:cxnLst/>
              <a:rect l="l" t="t" r="r" b="b"/>
              <a:pathLst>
                <a:path w="10665884" h="798644">
                  <a:moveTo>
                    <a:pt x="0" y="0"/>
                  </a:moveTo>
                  <a:lnTo>
                    <a:pt x="10665884" y="0"/>
                  </a:lnTo>
                  <a:lnTo>
                    <a:pt x="10665884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665884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de-DE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Jacobsen R. Sci Am. 2025 Jun;332(6):22-31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erson running on a road&#10;&#10;AI-generated content may be incorrect.">
            <a:extLst>
              <a:ext uri="{FF2B5EF4-FFF2-40B4-BE49-F238E27FC236}">
                <a16:creationId xmlns:a16="http://schemas.microsoft.com/office/drawing/2014/main" id="{A2019066-E79A-DBBC-8868-DA77CF531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7" r="31350"/>
          <a:stretch>
            <a:fillRect/>
          </a:stretch>
        </p:blipFill>
        <p:spPr>
          <a:xfrm>
            <a:off x="0" y="-148813"/>
            <a:ext cx="5263450" cy="1041453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-7620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39122" y="-1866900"/>
            <a:ext cx="18740879" cy="13259172"/>
            <a:chOff x="0" y="0"/>
            <a:chExt cx="24987839" cy="17678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13522797" y="6341111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745356" y="978178"/>
            <a:ext cx="9721644" cy="2370343"/>
            <a:chOff x="0" y="-629850"/>
            <a:chExt cx="12962193" cy="316045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557152" cy="2530607"/>
            </a:xfrm>
            <a:custGeom>
              <a:avLst/>
              <a:gdLst/>
              <a:ahLst/>
              <a:cxnLst/>
              <a:rect l="l" t="t" r="r" b="b"/>
              <a:pathLst>
                <a:path w="12557152" h="2530607">
                  <a:moveTo>
                    <a:pt x="0" y="0"/>
                  </a:moveTo>
                  <a:lnTo>
                    <a:pt x="12557152" y="0"/>
                  </a:lnTo>
                  <a:lnTo>
                    <a:pt x="12557152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5041" y="-629850"/>
              <a:ext cx="12557152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Sunlight as Hope for chronic disease sufferers is emerging: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745356" y="3706261"/>
            <a:ext cx="9110214" cy="3315740"/>
            <a:chOff x="0" y="0"/>
            <a:chExt cx="12146952" cy="44209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736756" cy="2801383"/>
            </a:xfrm>
            <a:custGeom>
              <a:avLst/>
              <a:gdLst/>
              <a:ahLst/>
              <a:cxnLst/>
              <a:rect l="l" t="t" r="r" b="b"/>
              <a:pathLst>
                <a:path w="11736756" h="2801383">
                  <a:moveTo>
                    <a:pt x="0" y="0"/>
                  </a:moveTo>
                  <a:lnTo>
                    <a:pt x="11736756" y="0"/>
                  </a:lnTo>
                  <a:lnTo>
                    <a:pt x="11736756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10196" y="1667230"/>
              <a:ext cx="11736756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Scientists are turning this surprising discovery into treatments.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745356" y="7628743"/>
            <a:ext cx="7564206" cy="1139472"/>
            <a:chOff x="0" y="0"/>
            <a:chExt cx="10085608" cy="15192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680566" cy="1105004"/>
            </a:xfrm>
            <a:custGeom>
              <a:avLst/>
              <a:gdLst/>
              <a:ahLst/>
              <a:cxnLst/>
              <a:rect l="l" t="t" r="r" b="b"/>
              <a:pathLst>
                <a:path w="9680566" h="1105004">
                  <a:moveTo>
                    <a:pt x="0" y="0"/>
                  </a:moveTo>
                  <a:lnTo>
                    <a:pt x="9680566" y="0"/>
                  </a:lnTo>
                  <a:lnTo>
                    <a:pt x="9680566" y="1105004"/>
                  </a:lnTo>
                  <a:lnTo>
                    <a:pt x="0" y="1105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05041" y="376192"/>
              <a:ext cx="9680567" cy="11431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de-DE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Jacobsen R. Sci Am. 2025 Jun;332(6):22-31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66800" y="-1104900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9C4DA720-4B0B-6F17-8B46-8CE458568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 b="8095"/>
          <a:stretch>
            <a:fillRect/>
          </a:stretch>
        </p:blipFill>
        <p:spPr>
          <a:xfrm>
            <a:off x="-5688" y="-1"/>
            <a:ext cx="18364199" cy="103632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22594" y="6350179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75032" y="2092178"/>
            <a:ext cx="11850568" cy="2504211"/>
            <a:chOff x="-1" y="-808341"/>
            <a:chExt cx="15800757" cy="33389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800756" cy="2530607"/>
            </a:xfrm>
            <a:custGeom>
              <a:avLst/>
              <a:gdLst/>
              <a:ahLst/>
              <a:cxnLst/>
              <a:rect l="l" t="t" r="r" b="b"/>
              <a:pathLst>
                <a:path w="15800756" h="2530607">
                  <a:moveTo>
                    <a:pt x="0" y="0"/>
                  </a:moveTo>
                  <a:lnTo>
                    <a:pt x="15800756" y="0"/>
                  </a:lnTo>
                  <a:lnTo>
                    <a:pt x="15800756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1" y="-808341"/>
              <a:ext cx="15800756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4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Picard reframes cellular biology: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75033" y="4672589"/>
            <a:ext cx="7735767" cy="2701112"/>
            <a:chOff x="0" y="0"/>
            <a:chExt cx="10314356" cy="36014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314356" cy="3601483"/>
            </a:xfrm>
            <a:custGeom>
              <a:avLst/>
              <a:gdLst/>
              <a:ahLst/>
              <a:cxnLst/>
              <a:rect l="l" t="t" r="r" b="b"/>
              <a:pathLst>
                <a:path w="10314356" h="3601483">
                  <a:moveTo>
                    <a:pt x="0" y="0"/>
                  </a:moveTo>
                  <a:lnTo>
                    <a:pt x="10314356" y="0"/>
                  </a:lnTo>
                  <a:lnTo>
                    <a:pt x="10314356" y="3601483"/>
                  </a:lnTo>
                  <a:lnTo>
                    <a:pt x="0" y="3601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0314356" cy="35538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Mitochondria are more than powerhouses—they’re the motherboard of the cell.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75032" y="8319139"/>
            <a:ext cx="8105095" cy="598983"/>
            <a:chOff x="0" y="0"/>
            <a:chExt cx="10806793" cy="7986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806793" cy="798644"/>
            </a:xfrm>
            <a:custGeom>
              <a:avLst/>
              <a:gdLst/>
              <a:ahLst/>
              <a:cxnLst/>
              <a:rect l="l" t="t" r="r" b="b"/>
              <a:pathLst>
                <a:path w="10806793" h="798644">
                  <a:moveTo>
                    <a:pt x="0" y="0"/>
                  </a:moveTo>
                  <a:lnTo>
                    <a:pt x="10806793" y="0"/>
                  </a:lnTo>
                  <a:lnTo>
                    <a:pt x="10806793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806793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Picard M. The Social Lives of Mitochondria. Sci Am. 2025 Jun;332(6):50-61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erson dancing on a dock&#10;&#10;AI-generated content may be incorrect.">
            <a:extLst>
              <a:ext uri="{FF2B5EF4-FFF2-40B4-BE49-F238E27FC236}">
                <a16:creationId xmlns:a16="http://schemas.microsoft.com/office/drawing/2014/main" id="{1A79E701-B1D8-23C2-425D-40AA0D8AB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6427"/>
          <a:stretch>
            <a:fillRect/>
          </a:stretch>
        </p:blipFill>
        <p:spPr>
          <a:xfrm>
            <a:off x="12052816" y="38100"/>
            <a:ext cx="7348171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144845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362200" y="1647458"/>
            <a:ext cx="9653085" cy="1897955"/>
            <a:chOff x="0" y="0"/>
            <a:chExt cx="12870780" cy="25306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70780" cy="2530607"/>
            </a:xfrm>
            <a:custGeom>
              <a:avLst/>
              <a:gdLst/>
              <a:ahLst/>
              <a:cxnLst/>
              <a:rect l="l" t="t" r="r" b="b"/>
              <a:pathLst>
                <a:path w="12870780" h="2530607">
                  <a:moveTo>
                    <a:pt x="0" y="0"/>
                  </a:moveTo>
                  <a:lnTo>
                    <a:pt x="12870780" y="0"/>
                  </a:lnTo>
                  <a:lnTo>
                    <a:pt x="12870780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2870780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Mitochondria &amp; the mind-body connection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4" name="Freeform 14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5" name="Group 15"/>
          <p:cNvGrpSpPr/>
          <p:nvPr/>
        </p:nvGrpSpPr>
        <p:grpSpPr>
          <a:xfrm>
            <a:off x="2366682" y="4493022"/>
            <a:ext cx="7615518" cy="2823576"/>
            <a:chOff x="0" y="0"/>
            <a:chExt cx="10972800" cy="37647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972800" cy="2801383"/>
            </a:xfrm>
            <a:custGeom>
              <a:avLst/>
              <a:gdLst/>
              <a:ahLst/>
              <a:cxnLst/>
              <a:rect l="l" t="t" r="r" b="b"/>
              <a:pathLst>
                <a:path w="10972800" h="2801383">
                  <a:moveTo>
                    <a:pt x="0" y="0"/>
                  </a:moveTo>
                  <a:lnTo>
                    <a:pt x="10972800" y="0"/>
                  </a:lnTo>
                  <a:lnTo>
                    <a:pt x="10972800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011011"/>
              <a:ext cx="10972800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When these energy-giving organelles thrive, so do we.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62200" y="8318619"/>
            <a:ext cx="8115300" cy="598983"/>
            <a:chOff x="0" y="0"/>
            <a:chExt cx="10820400" cy="7986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Picard M. Sci Am. 2025 Jun;332(6):50-61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27776" y="6364654"/>
            <a:ext cx="5679852" cy="4018502"/>
            <a:chOff x="-27844" y="0"/>
            <a:chExt cx="7573136" cy="5358003"/>
          </a:xfrm>
        </p:grpSpPr>
        <p:sp>
          <p:nvSpPr>
            <p:cNvPr id="13" name="Freeform 13"/>
            <p:cNvSpPr/>
            <p:nvPr/>
          </p:nvSpPr>
          <p:spPr>
            <a:xfrm>
              <a:off x="-27844" y="0"/>
              <a:ext cx="7573136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doctor touching a tablet&#10;&#10;AI-generated content may be incorrect.">
            <a:extLst>
              <a:ext uri="{FF2B5EF4-FFF2-40B4-BE49-F238E27FC236}">
                <a16:creationId xmlns:a16="http://schemas.microsoft.com/office/drawing/2014/main" id="{82B1AD66-6479-1A5B-19C5-97B9F9672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/>
          <a:stretch>
            <a:fillRect/>
          </a:stretch>
        </p:blipFill>
        <p:spPr>
          <a:xfrm>
            <a:off x="-22746" y="-38100"/>
            <a:ext cx="18364200" cy="103632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51825" y="6355622"/>
            <a:ext cx="5679806" cy="4018463"/>
            <a:chOff x="0" y="0"/>
            <a:chExt cx="7573075" cy="53579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2" name="Group 12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75124" y="1842950"/>
            <a:ext cx="10097876" cy="2256151"/>
            <a:chOff x="0" y="0"/>
            <a:chExt cx="13463835" cy="30082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518557" cy="3008202"/>
            </a:xfrm>
            <a:custGeom>
              <a:avLst/>
              <a:gdLst/>
              <a:ahLst/>
              <a:cxnLst/>
              <a:rect l="l" t="t" r="r" b="b"/>
              <a:pathLst>
                <a:path w="10518557" h="3008202">
                  <a:moveTo>
                    <a:pt x="0" y="0"/>
                  </a:moveTo>
                  <a:lnTo>
                    <a:pt x="10518557" y="0"/>
                  </a:lnTo>
                  <a:lnTo>
                    <a:pt x="10518557" y="3008202"/>
                  </a:lnTo>
                  <a:lnTo>
                    <a:pt x="0" y="30082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13463835" cy="297962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Describing a hidden cellular network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75124" y="4350318"/>
            <a:ext cx="8192876" cy="2101037"/>
            <a:chOff x="0" y="0"/>
            <a:chExt cx="10464588" cy="28013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64588" cy="2801383"/>
            </a:xfrm>
            <a:custGeom>
              <a:avLst/>
              <a:gdLst/>
              <a:ahLst/>
              <a:cxnLst/>
              <a:rect l="l" t="t" r="r" b="b"/>
              <a:pathLst>
                <a:path w="10464588" h="2801383">
                  <a:moveTo>
                    <a:pt x="0" y="0"/>
                  </a:moveTo>
                  <a:lnTo>
                    <a:pt x="10464588" y="0"/>
                  </a:lnTo>
                  <a:lnTo>
                    <a:pt x="1046458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10464588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Each mitochondrion hosts intricate conversations with its neighbors through molecular signals.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475124" y="7603418"/>
            <a:ext cx="8357750" cy="679164"/>
            <a:chOff x="0" y="-106908"/>
            <a:chExt cx="11143667" cy="90555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047368" cy="798644"/>
            </a:xfrm>
            <a:custGeom>
              <a:avLst/>
              <a:gdLst/>
              <a:ahLst/>
              <a:cxnLst/>
              <a:rect l="l" t="t" r="r" b="b"/>
              <a:pathLst>
                <a:path w="11047368" h="798644">
                  <a:moveTo>
                    <a:pt x="0" y="0"/>
                  </a:moveTo>
                  <a:lnTo>
                    <a:pt x="11047368" y="0"/>
                  </a:lnTo>
                  <a:lnTo>
                    <a:pt x="11047368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6299" y="-106908"/>
              <a:ext cx="11047368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Picard M. Sci Am. 2025 Jun;332(6):50-61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sitting on a ledge in a city&#10;&#10;AI-generated content may be incorrect.">
            <a:extLst>
              <a:ext uri="{FF2B5EF4-FFF2-40B4-BE49-F238E27FC236}">
                <a16:creationId xmlns:a16="http://schemas.microsoft.com/office/drawing/2014/main" id="{C57975A9-1002-8ED2-567F-4F515E0FCC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t="1081" r="39306" b="1"/>
          <a:stretch>
            <a:fillRect/>
          </a:stretch>
        </p:blipFill>
        <p:spPr>
          <a:xfrm>
            <a:off x="40973" y="0"/>
            <a:ext cx="8734501" cy="1027884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8991" y="-17063"/>
            <a:ext cx="18364200" cy="10304063"/>
            <a:chOff x="0" y="0"/>
            <a:chExt cx="24485600" cy="13738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738751"/>
            </a:xfrm>
            <a:custGeom>
              <a:avLst/>
              <a:gdLst/>
              <a:ahLst/>
              <a:cxnLst/>
              <a:rect l="l" t="t" r="r" b="b"/>
              <a:pathLst>
                <a:path w="24485600" h="13738751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577"/>
                    <a:pt x="24485600" y="16795"/>
                  </a:cubicBezTo>
                  <a:lnTo>
                    <a:pt x="24485600" y="13721958"/>
                  </a:lnTo>
                  <a:cubicBezTo>
                    <a:pt x="24485600" y="13731301"/>
                    <a:pt x="24477980" y="13738751"/>
                    <a:pt x="24468710" y="13738751"/>
                  </a:cubicBezTo>
                  <a:lnTo>
                    <a:pt x="16891" y="13738751"/>
                  </a:lnTo>
                  <a:cubicBezTo>
                    <a:pt x="7493" y="13738751"/>
                    <a:pt x="0" y="13731174"/>
                    <a:pt x="0" y="13721958"/>
                  </a:cubicBezTo>
                  <a:lnTo>
                    <a:pt x="0" y="16795"/>
                  </a:lnTo>
                  <a:cubicBezTo>
                    <a:pt x="0" y="7577"/>
                    <a:pt x="7620" y="0"/>
                    <a:pt x="16891" y="0"/>
                  </a:cubicBezTo>
                  <a:moveTo>
                    <a:pt x="16891" y="33716"/>
                  </a:moveTo>
                  <a:lnTo>
                    <a:pt x="16891" y="16795"/>
                  </a:lnTo>
                  <a:lnTo>
                    <a:pt x="33909" y="16795"/>
                  </a:lnTo>
                  <a:lnTo>
                    <a:pt x="33909" y="13721958"/>
                  </a:lnTo>
                  <a:lnTo>
                    <a:pt x="16891" y="13721958"/>
                  </a:lnTo>
                  <a:lnTo>
                    <a:pt x="16891" y="13705163"/>
                  </a:lnTo>
                  <a:lnTo>
                    <a:pt x="24468710" y="13705163"/>
                  </a:lnTo>
                  <a:lnTo>
                    <a:pt x="24468710" y="13721958"/>
                  </a:lnTo>
                  <a:lnTo>
                    <a:pt x="24451819" y="13721958"/>
                  </a:lnTo>
                  <a:lnTo>
                    <a:pt x="24451819" y="16795"/>
                  </a:lnTo>
                  <a:lnTo>
                    <a:pt x="24468710" y="16795"/>
                  </a:lnTo>
                  <a:lnTo>
                    <a:pt x="24468710" y="33716"/>
                  </a:lnTo>
                  <a:lnTo>
                    <a:pt x="16891" y="3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21871" y="-1494623"/>
            <a:ext cx="18740914" cy="13259181"/>
            <a:chOff x="3028" y="1512369"/>
            <a:chExt cx="24987886" cy="17678908"/>
          </a:xfrm>
        </p:grpSpPr>
        <p:sp>
          <p:nvSpPr>
            <p:cNvPr id="6" name="Freeform 6"/>
            <p:cNvSpPr/>
            <p:nvPr/>
          </p:nvSpPr>
          <p:spPr>
            <a:xfrm>
              <a:off x="3028" y="1512369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9" name="Group 9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09799" y="1764875"/>
            <a:ext cx="13225352" cy="2965364"/>
            <a:chOff x="0" y="-157908"/>
            <a:chExt cx="12090400" cy="39538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90400" cy="3795911"/>
            </a:xfrm>
            <a:custGeom>
              <a:avLst/>
              <a:gdLst/>
              <a:ahLst/>
              <a:cxnLst/>
              <a:rect l="l" t="t" r="r" b="b"/>
              <a:pathLst>
                <a:path w="12090400" h="3795911">
                  <a:moveTo>
                    <a:pt x="0" y="0"/>
                  </a:moveTo>
                  <a:lnTo>
                    <a:pt x="12090400" y="0"/>
                  </a:lnTo>
                  <a:lnTo>
                    <a:pt x="12090400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3933" y="-157908"/>
              <a:ext cx="11130438" cy="3767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3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Chronic stress doesn’t just affect your mood—it breaks you down at a cellular level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522797" y="6355622"/>
            <a:ext cx="5679806" cy="4018463"/>
            <a:chOff x="0" y="0"/>
            <a:chExt cx="7573075" cy="53579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Freeform 16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7" name="Group 17"/>
          <p:cNvGrpSpPr/>
          <p:nvPr/>
        </p:nvGrpSpPr>
        <p:grpSpPr>
          <a:xfrm>
            <a:off x="2475122" y="4525001"/>
            <a:ext cx="9067800" cy="3246887"/>
            <a:chOff x="0" y="0"/>
            <a:chExt cx="13078691" cy="43291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078690" cy="3106183"/>
            </a:xfrm>
            <a:custGeom>
              <a:avLst/>
              <a:gdLst/>
              <a:ahLst/>
              <a:cxnLst/>
              <a:rect l="l" t="t" r="r" b="b"/>
              <a:pathLst>
                <a:path w="13078690" h="3106183">
                  <a:moveTo>
                    <a:pt x="0" y="0"/>
                  </a:moveTo>
                  <a:lnTo>
                    <a:pt x="13078690" y="0"/>
                  </a:lnTo>
                  <a:lnTo>
                    <a:pt x="13078690" y="3106183"/>
                  </a:lnTo>
                  <a:lnTo>
                    <a:pt x="0" y="31061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184900"/>
              <a:ext cx="13078691" cy="314428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698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Chronic stress breaks down mitochondrial networks.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209800" y="7766855"/>
            <a:ext cx="8510028" cy="770624"/>
            <a:chOff x="0" y="0"/>
            <a:chExt cx="11346705" cy="102749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26305" y="190755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Picard M. Sci Am. 2025 Jun;332(6):50-61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755</Words>
  <Application>Microsoft Office PowerPoint</Application>
  <PresentationFormat>Custom</PresentationFormat>
  <Paragraphs>84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Century Gothic Paneuropean Heavy</vt:lpstr>
      <vt:lpstr>Calibri</vt:lpstr>
      <vt:lpstr>Aptos</vt:lpstr>
      <vt:lpstr>Century Gothic Paneuropean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Slides 2025.pptx</dc:title>
  <dc:creator>Rick Benjamin Cruz</dc:creator>
  <cp:lastModifiedBy>Rick Benjamin Cruz</cp:lastModifiedBy>
  <cp:revision>9</cp:revision>
  <dcterms:created xsi:type="dcterms:W3CDTF">2006-08-16T00:00:00Z</dcterms:created>
  <dcterms:modified xsi:type="dcterms:W3CDTF">2025-06-14T18:17:39Z</dcterms:modified>
  <dc:identifier>DAGj-KHRuEA</dc:identifier>
</cp:coreProperties>
</file>