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70" r:id="rId15"/>
    <p:sldId id="272" r:id="rId16"/>
    <p:sldId id="271" r:id="rId17"/>
    <p:sldId id="269" r:id="rId18"/>
    <p:sldId id="273" r:id="rId19"/>
    <p:sldId id="275" r:id="rId20"/>
  </p:sldIdLst>
  <p:sldSz cx="18288000" cy="10287000"/>
  <p:notesSz cx="6858000" cy="9144000"/>
  <p:embeddedFontLst>
    <p:embeddedFont>
      <p:font typeface="Century Gothic Paneuropean" panose="020B0604020202020204" charset="0"/>
      <p:regular r:id="rId22"/>
    </p:embeddedFont>
    <p:embeddedFont>
      <p:font typeface="Century Gothic Paneuropean Heavy" panose="020B0604020202020204" charset="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03" autoAdjust="0"/>
    <p:restoredTop sz="93756" autoAdjust="0"/>
  </p:normalViewPr>
  <p:slideViewPr>
    <p:cSldViewPr>
      <p:cViewPr varScale="1">
        <p:scale>
          <a:sx n="70" d="100"/>
          <a:sy n="70" d="100"/>
        </p:scale>
        <p:origin x="738"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P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B229A1-EF6D-45A3-9348-8CC8BF4308EF}" type="datetimeFigureOut">
              <a:rPr lang="en-PH" smtClean="0"/>
              <a:t>22/07/2025</a:t>
            </a:fld>
            <a:endParaRPr lang="en-P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P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P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CF4501-8BDB-48B2-BC7E-3D66BCFAB9C9}" type="slidenum">
              <a:rPr lang="en-PH" smtClean="0"/>
              <a:t>‹#›</a:t>
            </a:fld>
            <a:endParaRPr lang="en-PH"/>
          </a:p>
        </p:txBody>
      </p:sp>
    </p:spTree>
    <p:extLst>
      <p:ext uri="{BB962C8B-B14F-4D97-AF65-F5344CB8AC3E}">
        <p14:creationId xmlns:p14="http://schemas.microsoft.com/office/powerpoint/2010/main" val="1269256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5"/>
          </p:nvPr>
        </p:nvSpPr>
        <p:spPr/>
        <p:txBody>
          <a:bodyPr/>
          <a:lstStyle/>
          <a:p>
            <a:fld id="{7ECF4501-8BDB-48B2-BC7E-3D66BCFAB9C9}" type="slidenum">
              <a:rPr lang="en-PH" smtClean="0"/>
              <a:t>3</a:t>
            </a:fld>
            <a:endParaRPr lang="en-PH"/>
          </a:p>
        </p:txBody>
      </p:sp>
    </p:spTree>
    <p:extLst>
      <p:ext uri="{BB962C8B-B14F-4D97-AF65-F5344CB8AC3E}">
        <p14:creationId xmlns:p14="http://schemas.microsoft.com/office/powerpoint/2010/main" val="787077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5"/>
          </p:nvPr>
        </p:nvSpPr>
        <p:spPr/>
        <p:txBody>
          <a:bodyPr/>
          <a:lstStyle/>
          <a:p>
            <a:fld id="{7ECF4501-8BDB-48B2-BC7E-3D66BCFAB9C9}" type="slidenum">
              <a:rPr lang="en-PH" smtClean="0"/>
              <a:t>5</a:t>
            </a:fld>
            <a:endParaRPr lang="en-PH"/>
          </a:p>
        </p:txBody>
      </p:sp>
    </p:spTree>
    <p:extLst>
      <p:ext uri="{BB962C8B-B14F-4D97-AF65-F5344CB8AC3E}">
        <p14:creationId xmlns:p14="http://schemas.microsoft.com/office/powerpoint/2010/main" val="3197432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5"/>
          </p:nvPr>
        </p:nvSpPr>
        <p:spPr/>
        <p:txBody>
          <a:bodyPr/>
          <a:lstStyle/>
          <a:p>
            <a:fld id="{7ECF4501-8BDB-48B2-BC7E-3D66BCFAB9C9}" type="slidenum">
              <a:rPr lang="en-PH" smtClean="0"/>
              <a:t>10</a:t>
            </a:fld>
            <a:endParaRPr lang="en-PH"/>
          </a:p>
        </p:txBody>
      </p:sp>
    </p:spTree>
    <p:extLst>
      <p:ext uri="{BB962C8B-B14F-4D97-AF65-F5344CB8AC3E}">
        <p14:creationId xmlns:p14="http://schemas.microsoft.com/office/powerpoint/2010/main" val="1153203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5"/>
          </p:nvPr>
        </p:nvSpPr>
        <p:spPr/>
        <p:txBody>
          <a:bodyPr/>
          <a:lstStyle/>
          <a:p>
            <a:fld id="{7ECF4501-8BDB-48B2-BC7E-3D66BCFAB9C9}" type="slidenum">
              <a:rPr lang="en-PH" smtClean="0"/>
              <a:t>16</a:t>
            </a:fld>
            <a:endParaRPr lang="en-PH"/>
          </a:p>
        </p:txBody>
      </p:sp>
    </p:spTree>
    <p:extLst>
      <p:ext uri="{BB962C8B-B14F-4D97-AF65-F5344CB8AC3E}">
        <p14:creationId xmlns:p14="http://schemas.microsoft.com/office/powerpoint/2010/main" val="41342191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18.jpe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8.sv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0.sv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sv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8.sv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0.sv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svg"/><Relationship Id="rId2" Type="http://schemas.openxmlformats.org/officeDocument/2006/relationships/image" Target="../media/image22.jp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8.sv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16.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24.jpe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0.sv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sv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8.sv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0.sv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sv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8.svg"/></Relationships>
</file>

<file path=ppt/slides/_rels/slide3.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11.jpe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8.sv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svg"/><Relationship Id="rId2" Type="http://schemas.openxmlformats.org/officeDocument/2006/relationships/image" Target="../media/image12.jp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8.svg"/></Relationships>
</file>

<file path=ppt/slides/_rels/slide5.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13.jpe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sv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8.sv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sv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8.sv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0.svg"/><Relationship Id="rId2" Type="http://schemas.openxmlformats.org/officeDocument/2006/relationships/image" Target="../media/image17.jp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231B1"/>
        </a:solidFill>
        <a:effectLst/>
      </p:bgPr>
    </p:bg>
    <p:spTree>
      <p:nvGrpSpPr>
        <p:cNvPr id="1" name=""/>
        <p:cNvGrpSpPr/>
        <p:nvPr/>
      </p:nvGrpSpPr>
      <p:grpSpPr>
        <a:xfrm>
          <a:off x="0" y="0"/>
          <a:ext cx="0" cy="0"/>
          <a:chOff x="0" y="0"/>
          <a:chExt cx="0" cy="0"/>
        </a:xfrm>
      </p:grpSpPr>
      <p:sp>
        <p:nvSpPr>
          <p:cNvPr id="2" name="Freeform 2"/>
          <p:cNvSpPr/>
          <p:nvPr/>
        </p:nvSpPr>
        <p:spPr>
          <a:xfrm rot="5400000">
            <a:off x="11928337" y="3366512"/>
            <a:ext cx="7107950" cy="3553975"/>
          </a:xfrm>
          <a:custGeom>
            <a:avLst/>
            <a:gdLst/>
            <a:ahLst/>
            <a:cxnLst/>
            <a:rect l="l" t="t" r="r" b="b"/>
            <a:pathLst>
              <a:path w="7107950" h="3553975">
                <a:moveTo>
                  <a:pt x="0" y="0"/>
                </a:moveTo>
                <a:lnTo>
                  <a:pt x="7107950" y="0"/>
                </a:lnTo>
                <a:lnTo>
                  <a:pt x="7107950" y="3553975"/>
                </a:lnTo>
                <a:lnTo>
                  <a:pt x="0" y="3553975"/>
                </a:lnTo>
                <a:lnTo>
                  <a:pt x="0" y="0"/>
                </a:lnTo>
                <a:close/>
              </a:path>
            </a:pathLst>
          </a:custGeom>
          <a:blipFill>
            <a:blip r:embed="rId2">
              <a:extLst>
                <a:ext uri="{96DAC541-7B7A-43D3-8B79-37D633B846F1}">
                  <asvg:svgBlip xmlns:asvg="http://schemas.microsoft.com/office/drawing/2016/SVG/main" r:embed="rId3"/>
                </a:ext>
              </a:extLst>
            </a:blip>
            <a:stretch>
              <a:fillRect t="-468" b="-468"/>
            </a:stretch>
          </a:blipFill>
        </p:spPr>
        <p:txBody>
          <a:bodyPr/>
          <a:lstStyle/>
          <a:p>
            <a:endParaRPr lang="en-PH"/>
          </a:p>
        </p:txBody>
      </p:sp>
      <p:grpSp>
        <p:nvGrpSpPr>
          <p:cNvPr id="3" name="Group 3"/>
          <p:cNvGrpSpPr/>
          <p:nvPr/>
        </p:nvGrpSpPr>
        <p:grpSpPr>
          <a:xfrm>
            <a:off x="10457732" y="5143500"/>
            <a:ext cx="3553975" cy="3553975"/>
            <a:chOff x="0" y="0"/>
            <a:chExt cx="4738633" cy="4738633"/>
          </a:xfrm>
        </p:grpSpPr>
        <p:sp>
          <p:nvSpPr>
            <p:cNvPr id="4" name="Freeform 4"/>
            <p:cNvSpPr/>
            <p:nvPr/>
          </p:nvSpPr>
          <p:spPr>
            <a:xfrm>
              <a:off x="0" y="0"/>
              <a:ext cx="4738624" cy="4738624"/>
            </a:xfrm>
            <a:custGeom>
              <a:avLst/>
              <a:gdLst/>
              <a:ahLst/>
              <a:cxnLst/>
              <a:rect l="l" t="t" r="r" b="b"/>
              <a:pathLst>
                <a:path w="4738624" h="4738624">
                  <a:moveTo>
                    <a:pt x="2369312" y="0"/>
                  </a:moveTo>
                  <a:cubicBezTo>
                    <a:pt x="1060831" y="0"/>
                    <a:pt x="0" y="1060831"/>
                    <a:pt x="0" y="2369312"/>
                  </a:cubicBezTo>
                  <a:cubicBezTo>
                    <a:pt x="0" y="3677793"/>
                    <a:pt x="1060831" y="4738624"/>
                    <a:pt x="2369312" y="4738624"/>
                  </a:cubicBezTo>
                  <a:cubicBezTo>
                    <a:pt x="3677793" y="4738624"/>
                    <a:pt x="4738624" y="3677793"/>
                    <a:pt x="4738624" y="2369312"/>
                  </a:cubicBezTo>
                  <a:cubicBezTo>
                    <a:pt x="4738624" y="1060831"/>
                    <a:pt x="3677793" y="0"/>
                    <a:pt x="2369312" y="0"/>
                  </a:cubicBezTo>
                  <a:close/>
                </a:path>
              </a:pathLst>
            </a:custGeom>
            <a:solidFill>
              <a:srgbClr val="230871"/>
            </a:solidFill>
          </p:spPr>
          <p:txBody>
            <a:bodyPr/>
            <a:lstStyle/>
            <a:p>
              <a:endParaRPr lang="en-PH"/>
            </a:p>
          </p:txBody>
        </p:sp>
      </p:grpSp>
      <p:sp>
        <p:nvSpPr>
          <p:cNvPr id="5" name="Freeform 5"/>
          <p:cNvSpPr/>
          <p:nvPr/>
        </p:nvSpPr>
        <p:spPr>
          <a:xfrm>
            <a:off x="10264899" y="1989347"/>
            <a:ext cx="5513152" cy="5513152"/>
          </a:xfrm>
          <a:custGeom>
            <a:avLst/>
            <a:gdLst/>
            <a:ahLst/>
            <a:cxnLst/>
            <a:rect l="l" t="t" r="r" b="b"/>
            <a:pathLst>
              <a:path w="5513152" h="5513152">
                <a:moveTo>
                  <a:pt x="0" y="0"/>
                </a:moveTo>
                <a:lnTo>
                  <a:pt x="5513152" y="0"/>
                </a:lnTo>
                <a:lnTo>
                  <a:pt x="5513152" y="5513152"/>
                </a:lnTo>
                <a:lnTo>
                  <a:pt x="0" y="55131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grpSp>
        <p:nvGrpSpPr>
          <p:cNvPr id="6" name="Group 6"/>
          <p:cNvGrpSpPr/>
          <p:nvPr/>
        </p:nvGrpSpPr>
        <p:grpSpPr>
          <a:xfrm>
            <a:off x="7770922" y="1028700"/>
            <a:ext cx="9914568" cy="7434447"/>
            <a:chOff x="0" y="0"/>
            <a:chExt cx="13219424" cy="9912596"/>
          </a:xfrm>
        </p:grpSpPr>
        <p:sp>
          <p:nvSpPr>
            <p:cNvPr id="7" name="Freeform 7"/>
            <p:cNvSpPr/>
            <p:nvPr/>
          </p:nvSpPr>
          <p:spPr>
            <a:xfrm>
              <a:off x="0" y="0"/>
              <a:ext cx="13219430" cy="9912604"/>
            </a:xfrm>
            <a:custGeom>
              <a:avLst/>
              <a:gdLst/>
              <a:ahLst/>
              <a:cxnLst/>
              <a:rect l="l" t="t" r="r" b="b"/>
              <a:pathLst>
                <a:path w="13219430" h="9912604">
                  <a:moveTo>
                    <a:pt x="0" y="0"/>
                  </a:moveTo>
                  <a:lnTo>
                    <a:pt x="13219430" y="0"/>
                  </a:lnTo>
                  <a:lnTo>
                    <a:pt x="13219430" y="9912604"/>
                  </a:lnTo>
                  <a:lnTo>
                    <a:pt x="0" y="9912604"/>
                  </a:lnTo>
                  <a:lnTo>
                    <a:pt x="0" y="0"/>
                  </a:lnTo>
                  <a:close/>
                </a:path>
              </a:pathLst>
            </a:custGeom>
            <a:blipFill>
              <a:blip r:embed="rId6"/>
              <a:stretch>
                <a:fillRect l="-2991" r="-2991"/>
              </a:stretch>
            </a:blipFill>
          </p:spPr>
          <p:txBody>
            <a:bodyPr/>
            <a:lstStyle/>
            <a:p>
              <a:endParaRPr lang="en-PH"/>
            </a:p>
          </p:txBody>
        </p:sp>
      </p:grpSp>
      <p:grpSp>
        <p:nvGrpSpPr>
          <p:cNvPr id="8" name="Group 8"/>
          <p:cNvGrpSpPr/>
          <p:nvPr/>
        </p:nvGrpSpPr>
        <p:grpSpPr>
          <a:xfrm>
            <a:off x="1934705" y="6337540"/>
            <a:ext cx="7976322" cy="393859"/>
            <a:chOff x="0" y="0"/>
            <a:chExt cx="10635096" cy="525145"/>
          </a:xfrm>
        </p:grpSpPr>
        <p:sp>
          <p:nvSpPr>
            <p:cNvPr id="9" name="Freeform 9"/>
            <p:cNvSpPr/>
            <p:nvPr/>
          </p:nvSpPr>
          <p:spPr>
            <a:xfrm>
              <a:off x="0" y="0"/>
              <a:ext cx="10635097" cy="525145"/>
            </a:xfrm>
            <a:custGeom>
              <a:avLst/>
              <a:gdLst/>
              <a:ahLst/>
              <a:cxnLst/>
              <a:rect l="l" t="t" r="r" b="b"/>
              <a:pathLst>
                <a:path w="10635097" h="525145">
                  <a:moveTo>
                    <a:pt x="0" y="0"/>
                  </a:moveTo>
                  <a:lnTo>
                    <a:pt x="10635097" y="0"/>
                  </a:lnTo>
                  <a:lnTo>
                    <a:pt x="10635097" y="525145"/>
                  </a:lnTo>
                  <a:lnTo>
                    <a:pt x="0" y="525145"/>
                  </a:lnTo>
                  <a:close/>
                </a:path>
              </a:pathLst>
            </a:custGeom>
            <a:solidFill>
              <a:srgbClr val="000000">
                <a:alpha val="0"/>
              </a:srgbClr>
            </a:solidFill>
          </p:spPr>
          <p:txBody>
            <a:bodyPr/>
            <a:lstStyle/>
            <a:p>
              <a:endParaRPr lang="en-PH"/>
            </a:p>
          </p:txBody>
        </p:sp>
        <p:sp>
          <p:nvSpPr>
            <p:cNvPr id="10" name="TextBox 10"/>
            <p:cNvSpPr txBox="1"/>
            <p:nvPr/>
          </p:nvSpPr>
          <p:spPr>
            <a:xfrm>
              <a:off x="0" y="-47625"/>
              <a:ext cx="10635096" cy="572770"/>
            </a:xfrm>
            <a:prstGeom prst="rect">
              <a:avLst/>
            </a:prstGeom>
          </p:spPr>
          <p:txBody>
            <a:bodyPr lIns="0" tIns="0" rIns="0" bIns="0" rtlCol="0" anchor="t"/>
            <a:lstStyle/>
            <a:p>
              <a:pPr algn="l">
                <a:lnSpc>
                  <a:spcPts val="3358"/>
                </a:lnSpc>
              </a:pPr>
              <a:r>
                <a:rPr lang="en-US" sz="2400" spc="48">
                  <a:solidFill>
                    <a:srgbClr val="FFFFFF"/>
                  </a:solidFill>
                  <a:latin typeface="Century Gothic Paneuropean"/>
                  <a:ea typeface="Century Gothic Paneuropean"/>
                  <a:cs typeface="Century Gothic Paneuropean"/>
                  <a:sym typeface="Century Gothic Paneuropean"/>
                </a:rPr>
                <a:t>www.chiroonpurpose.com</a:t>
              </a:r>
            </a:p>
          </p:txBody>
        </p:sp>
      </p:grpSp>
      <p:grpSp>
        <p:nvGrpSpPr>
          <p:cNvPr id="11" name="Group 11"/>
          <p:cNvGrpSpPr/>
          <p:nvPr/>
        </p:nvGrpSpPr>
        <p:grpSpPr>
          <a:xfrm>
            <a:off x="1934705" y="2425829"/>
            <a:ext cx="6983237" cy="3438360"/>
            <a:chOff x="0" y="0"/>
            <a:chExt cx="9310982" cy="4584480"/>
          </a:xfrm>
        </p:grpSpPr>
        <p:sp>
          <p:nvSpPr>
            <p:cNvPr id="12" name="Freeform 12"/>
            <p:cNvSpPr/>
            <p:nvPr/>
          </p:nvSpPr>
          <p:spPr>
            <a:xfrm>
              <a:off x="0" y="0"/>
              <a:ext cx="9310982" cy="4584480"/>
            </a:xfrm>
            <a:custGeom>
              <a:avLst/>
              <a:gdLst/>
              <a:ahLst/>
              <a:cxnLst/>
              <a:rect l="l" t="t" r="r" b="b"/>
              <a:pathLst>
                <a:path w="9310982" h="4584480">
                  <a:moveTo>
                    <a:pt x="0" y="0"/>
                  </a:moveTo>
                  <a:lnTo>
                    <a:pt x="9310982" y="0"/>
                  </a:lnTo>
                  <a:lnTo>
                    <a:pt x="9310982" y="4584480"/>
                  </a:lnTo>
                  <a:lnTo>
                    <a:pt x="0" y="4584480"/>
                  </a:lnTo>
                  <a:close/>
                </a:path>
              </a:pathLst>
            </a:custGeom>
            <a:solidFill>
              <a:srgbClr val="000000">
                <a:alpha val="0"/>
              </a:srgbClr>
            </a:solidFill>
          </p:spPr>
          <p:txBody>
            <a:bodyPr/>
            <a:lstStyle/>
            <a:p>
              <a:endParaRPr lang="en-PH"/>
            </a:p>
          </p:txBody>
        </p:sp>
        <p:sp>
          <p:nvSpPr>
            <p:cNvPr id="13" name="TextBox 13"/>
            <p:cNvSpPr txBox="1"/>
            <p:nvPr/>
          </p:nvSpPr>
          <p:spPr>
            <a:xfrm>
              <a:off x="0" y="0"/>
              <a:ext cx="9310982" cy="4584480"/>
            </a:xfrm>
            <a:prstGeom prst="rect">
              <a:avLst/>
            </a:prstGeom>
          </p:spPr>
          <p:txBody>
            <a:bodyPr lIns="0" tIns="0" rIns="0" bIns="0" rtlCol="0" anchor="t"/>
            <a:lstStyle/>
            <a:p>
              <a:pPr algn="l">
                <a:lnSpc>
                  <a:spcPts val="11510"/>
                </a:lnSpc>
              </a:pPr>
              <a:r>
                <a:rPr lang="en-US" sz="9600" b="1" dirty="0">
                  <a:solidFill>
                    <a:srgbClr val="FFFFFF"/>
                  </a:solidFill>
                  <a:latin typeface="Century Gothic Paneuropean Heavy"/>
                  <a:ea typeface="Century Gothic Paneuropean Heavy"/>
                  <a:cs typeface="Century Gothic Paneuropean Heavy"/>
                  <a:sym typeface="Century Gothic Paneuropean Heavy"/>
                </a:rPr>
                <a:t>July</a:t>
              </a:r>
            </a:p>
            <a:p>
              <a:pPr algn="l">
                <a:lnSpc>
                  <a:spcPts val="11518"/>
                </a:lnSpc>
              </a:pPr>
              <a:r>
                <a:rPr lang="en-US" sz="9600" b="1" dirty="0">
                  <a:solidFill>
                    <a:srgbClr val="FFFFFF"/>
                  </a:solidFill>
                  <a:latin typeface="Century Gothic Paneuropean Heavy"/>
                  <a:ea typeface="Century Gothic Paneuropean Heavy"/>
                  <a:cs typeface="Century Gothic Paneuropean Heavy"/>
                  <a:sym typeface="Century Gothic Paneuropean Heavy"/>
                </a:rPr>
                <a:t>2025</a:t>
              </a:r>
            </a:p>
          </p:txBody>
        </p:sp>
      </p:grpSp>
      <p:grpSp>
        <p:nvGrpSpPr>
          <p:cNvPr id="14" name="Group 14"/>
          <p:cNvGrpSpPr/>
          <p:nvPr/>
        </p:nvGrpSpPr>
        <p:grpSpPr>
          <a:xfrm>
            <a:off x="0" y="0"/>
            <a:ext cx="18364200" cy="10363200"/>
            <a:chOff x="0" y="0"/>
            <a:chExt cx="24485600" cy="13817600"/>
          </a:xfrm>
        </p:grpSpPr>
        <p:sp>
          <p:nvSpPr>
            <p:cNvPr id="15" name="Freeform 15"/>
            <p:cNvSpPr/>
            <p:nvPr/>
          </p:nvSpPr>
          <p:spPr>
            <a:xfrm>
              <a:off x="0" y="0"/>
              <a:ext cx="24485600" cy="13817600"/>
            </a:xfrm>
            <a:custGeom>
              <a:avLst/>
              <a:gdLst/>
              <a:ahLst/>
              <a:cxnLst/>
              <a:rect l="l" t="t" r="r" b="b"/>
              <a:pathLst>
                <a:path w="24485600" h="13817600">
                  <a:moveTo>
                    <a:pt x="16891" y="0"/>
                  </a:moveTo>
                  <a:lnTo>
                    <a:pt x="24468710" y="0"/>
                  </a:lnTo>
                  <a:cubicBezTo>
                    <a:pt x="24478107" y="0"/>
                    <a:pt x="24485600" y="7620"/>
                    <a:pt x="24485600" y="16891"/>
                  </a:cubicBezTo>
                  <a:lnTo>
                    <a:pt x="24485600" y="13800710"/>
                  </a:lnTo>
                  <a:cubicBezTo>
                    <a:pt x="24485600" y="13810107"/>
                    <a:pt x="24477980" y="13817600"/>
                    <a:pt x="24468710" y="13817600"/>
                  </a:cubicBezTo>
                  <a:lnTo>
                    <a:pt x="16891" y="13817600"/>
                  </a:lnTo>
                  <a:cubicBezTo>
                    <a:pt x="7493" y="13817600"/>
                    <a:pt x="0" y="13809980"/>
                    <a:pt x="0" y="13800710"/>
                  </a:cubicBezTo>
                  <a:lnTo>
                    <a:pt x="0" y="16891"/>
                  </a:lnTo>
                  <a:cubicBezTo>
                    <a:pt x="0" y="7620"/>
                    <a:pt x="7620" y="0"/>
                    <a:pt x="16891" y="0"/>
                  </a:cubicBezTo>
                  <a:moveTo>
                    <a:pt x="16891" y="33909"/>
                  </a:moveTo>
                  <a:lnTo>
                    <a:pt x="16891" y="16891"/>
                  </a:lnTo>
                  <a:lnTo>
                    <a:pt x="33909" y="16891"/>
                  </a:lnTo>
                  <a:lnTo>
                    <a:pt x="33909" y="13800710"/>
                  </a:lnTo>
                  <a:lnTo>
                    <a:pt x="16891" y="13800710"/>
                  </a:lnTo>
                  <a:lnTo>
                    <a:pt x="16891" y="13783819"/>
                  </a:lnTo>
                  <a:lnTo>
                    <a:pt x="24468710" y="13783819"/>
                  </a:lnTo>
                  <a:lnTo>
                    <a:pt x="24468710" y="13800710"/>
                  </a:lnTo>
                  <a:lnTo>
                    <a:pt x="24451819" y="13800710"/>
                  </a:lnTo>
                  <a:lnTo>
                    <a:pt x="24451819" y="16891"/>
                  </a:lnTo>
                  <a:lnTo>
                    <a:pt x="24468710" y="16891"/>
                  </a:lnTo>
                  <a:lnTo>
                    <a:pt x="24468710" y="33909"/>
                  </a:lnTo>
                  <a:lnTo>
                    <a:pt x="16891" y="33909"/>
                  </a:lnTo>
                  <a:close/>
                </a:path>
              </a:pathLst>
            </a:custGeom>
            <a:solidFill>
              <a:srgbClr val="FFFFFF"/>
            </a:solidFill>
          </p:spPr>
          <p:txBody>
            <a:bodyPr/>
            <a:lstStyle/>
            <a:p>
              <a:endParaRPr lang="en-PH"/>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231B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1C787CD-54B6-5A71-542E-2A29DB70ED60}"/>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rcRect l="10963" r="10963"/>
          <a:stretch/>
        </p:blipFill>
        <p:spPr>
          <a:xfrm>
            <a:off x="-76201" y="-9033"/>
            <a:ext cx="6058450" cy="10363200"/>
          </a:xfrm>
          <a:prstGeom prst="rect">
            <a:avLst/>
          </a:prstGeom>
        </p:spPr>
      </p:pic>
      <p:grpSp>
        <p:nvGrpSpPr>
          <p:cNvPr id="2" name="Group 2"/>
          <p:cNvGrpSpPr/>
          <p:nvPr/>
        </p:nvGrpSpPr>
        <p:grpSpPr>
          <a:xfrm>
            <a:off x="-38100" y="0"/>
            <a:ext cx="18364200" cy="10363200"/>
            <a:chOff x="0" y="0"/>
            <a:chExt cx="24485600" cy="13817600"/>
          </a:xfrm>
        </p:grpSpPr>
        <p:sp>
          <p:nvSpPr>
            <p:cNvPr id="3" name="Freeform 3"/>
            <p:cNvSpPr/>
            <p:nvPr/>
          </p:nvSpPr>
          <p:spPr>
            <a:xfrm>
              <a:off x="0" y="0"/>
              <a:ext cx="24485600" cy="13817600"/>
            </a:xfrm>
            <a:custGeom>
              <a:avLst/>
              <a:gdLst/>
              <a:ahLst/>
              <a:cxnLst/>
              <a:rect l="l" t="t" r="r" b="b"/>
              <a:pathLst>
                <a:path w="24485600" h="13817600">
                  <a:moveTo>
                    <a:pt x="16891" y="0"/>
                  </a:moveTo>
                  <a:lnTo>
                    <a:pt x="24468710" y="0"/>
                  </a:lnTo>
                  <a:cubicBezTo>
                    <a:pt x="24478107" y="0"/>
                    <a:pt x="24485600" y="7620"/>
                    <a:pt x="24485600" y="16891"/>
                  </a:cubicBezTo>
                  <a:lnTo>
                    <a:pt x="24485600" y="13800710"/>
                  </a:lnTo>
                  <a:cubicBezTo>
                    <a:pt x="24485600" y="13810107"/>
                    <a:pt x="24477980" y="13817600"/>
                    <a:pt x="24468710" y="13817600"/>
                  </a:cubicBezTo>
                  <a:lnTo>
                    <a:pt x="16891" y="13817600"/>
                  </a:lnTo>
                  <a:cubicBezTo>
                    <a:pt x="7493" y="13817600"/>
                    <a:pt x="0" y="13809980"/>
                    <a:pt x="0" y="13800710"/>
                  </a:cubicBezTo>
                  <a:lnTo>
                    <a:pt x="0" y="16891"/>
                  </a:lnTo>
                  <a:cubicBezTo>
                    <a:pt x="0" y="7620"/>
                    <a:pt x="7620" y="0"/>
                    <a:pt x="16891" y="0"/>
                  </a:cubicBezTo>
                  <a:moveTo>
                    <a:pt x="16891" y="33909"/>
                  </a:moveTo>
                  <a:lnTo>
                    <a:pt x="16891" y="16891"/>
                  </a:lnTo>
                  <a:lnTo>
                    <a:pt x="33909" y="16891"/>
                  </a:lnTo>
                  <a:lnTo>
                    <a:pt x="33909" y="13800710"/>
                  </a:lnTo>
                  <a:lnTo>
                    <a:pt x="16891" y="13800710"/>
                  </a:lnTo>
                  <a:lnTo>
                    <a:pt x="16891" y="13783819"/>
                  </a:lnTo>
                  <a:lnTo>
                    <a:pt x="24468710" y="13783819"/>
                  </a:lnTo>
                  <a:lnTo>
                    <a:pt x="24468710" y="13800710"/>
                  </a:lnTo>
                  <a:lnTo>
                    <a:pt x="24451819" y="13800710"/>
                  </a:lnTo>
                  <a:lnTo>
                    <a:pt x="24451819" y="16891"/>
                  </a:lnTo>
                  <a:lnTo>
                    <a:pt x="24468710" y="16891"/>
                  </a:lnTo>
                  <a:lnTo>
                    <a:pt x="24468710" y="33909"/>
                  </a:lnTo>
                  <a:lnTo>
                    <a:pt x="16891" y="33909"/>
                  </a:lnTo>
                  <a:close/>
                </a:path>
              </a:pathLst>
            </a:custGeom>
            <a:solidFill>
              <a:srgbClr val="FFFFFF"/>
            </a:solidFill>
          </p:spPr>
          <p:txBody>
            <a:bodyPr/>
            <a:lstStyle/>
            <a:p>
              <a:endParaRPr lang="en-PH"/>
            </a:p>
          </p:txBody>
        </p:sp>
      </p:grpSp>
      <p:sp>
        <p:nvSpPr>
          <p:cNvPr id="6" name="Freeform 6"/>
          <p:cNvSpPr/>
          <p:nvPr/>
        </p:nvSpPr>
        <p:spPr>
          <a:xfrm>
            <a:off x="16473377" y="8618631"/>
            <a:ext cx="3879627" cy="3879627"/>
          </a:xfrm>
          <a:custGeom>
            <a:avLst/>
            <a:gdLst/>
            <a:ahLst/>
            <a:cxnLst/>
            <a:rect l="l" t="t" r="r" b="b"/>
            <a:pathLst>
              <a:path w="3879627" h="3879627">
                <a:moveTo>
                  <a:pt x="0" y="0"/>
                </a:moveTo>
                <a:lnTo>
                  <a:pt x="3879627" y="0"/>
                </a:lnTo>
                <a:lnTo>
                  <a:pt x="3879627" y="3879627"/>
                </a:lnTo>
                <a:lnTo>
                  <a:pt x="0" y="38796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7" name="Freeform 7"/>
          <p:cNvSpPr/>
          <p:nvPr/>
        </p:nvSpPr>
        <p:spPr>
          <a:xfrm>
            <a:off x="14408373" y="6407373"/>
            <a:ext cx="3879627" cy="3879627"/>
          </a:xfrm>
          <a:custGeom>
            <a:avLst/>
            <a:gdLst/>
            <a:ahLst/>
            <a:cxnLst/>
            <a:rect l="l" t="t" r="r" b="b"/>
            <a:pathLst>
              <a:path w="3879627" h="3879627">
                <a:moveTo>
                  <a:pt x="0" y="0"/>
                </a:moveTo>
                <a:lnTo>
                  <a:pt x="3879627" y="0"/>
                </a:lnTo>
                <a:lnTo>
                  <a:pt x="3879627" y="3879627"/>
                </a:lnTo>
                <a:lnTo>
                  <a:pt x="0" y="38796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grpSp>
        <p:nvGrpSpPr>
          <p:cNvPr id="8" name="Group 8"/>
          <p:cNvGrpSpPr/>
          <p:nvPr/>
        </p:nvGrpSpPr>
        <p:grpSpPr>
          <a:xfrm>
            <a:off x="13537108" y="6335665"/>
            <a:ext cx="5679806" cy="4018463"/>
            <a:chOff x="0" y="0"/>
            <a:chExt cx="7573075" cy="5357951"/>
          </a:xfrm>
        </p:grpSpPr>
        <p:sp>
          <p:nvSpPr>
            <p:cNvPr id="9" name="Freeform 9"/>
            <p:cNvSpPr/>
            <p:nvPr/>
          </p:nvSpPr>
          <p:spPr>
            <a:xfrm>
              <a:off x="0" y="0"/>
              <a:ext cx="7573137" cy="5358003"/>
            </a:xfrm>
            <a:custGeom>
              <a:avLst/>
              <a:gdLst/>
              <a:ahLst/>
              <a:cxnLst/>
              <a:rect l="l" t="t" r="r" b="b"/>
              <a:pathLst>
                <a:path w="7573137" h="5358003">
                  <a:moveTo>
                    <a:pt x="0" y="0"/>
                  </a:moveTo>
                  <a:lnTo>
                    <a:pt x="7573137" y="0"/>
                  </a:lnTo>
                  <a:lnTo>
                    <a:pt x="7573137" y="5358003"/>
                  </a:lnTo>
                  <a:lnTo>
                    <a:pt x="0" y="5358003"/>
                  </a:lnTo>
                  <a:lnTo>
                    <a:pt x="0" y="0"/>
                  </a:lnTo>
                  <a:close/>
                </a:path>
              </a:pathLst>
            </a:custGeom>
            <a:blipFill>
              <a:blip r:embed="rId6"/>
              <a:stretch>
                <a:fillRect t="-1"/>
              </a:stretch>
            </a:blipFill>
          </p:spPr>
          <p:txBody>
            <a:bodyPr/>
            <a:lstStyle/>
            <a:p>
              <a:endParaRPr lang="en-PH"/>
            </a:p>
          </p:txBody>
        </p:sp>
      </p:grpSp>
      <p:sp>
        <p:nvSpPr>
          <p:cNvPr id="10" name="Freeform 10"/>
          <p:cNvSpPr/>
          <p:nvPr/>
        </p:nvSpPr>
        <p:spPr>
          <a:xfrm>
            <a:off x="5981902" y="9445528"/>
            <a:ext cx="5910993" cy="841472"/>
          </a:xfrm>
          <a:custGeom>
            <a:avLst/>
            <a:gdLst/>
            <a:ahLst/>
            <a:cxnLst/>
            <a:rect l="l" t="t" r="r" b="b"/>
            <a:pathLst>
              <a:path w="5910993" h="841472">
                <a:moveTo>
                  <a:pt x="0" y="0"/>
                </a:moveTo>
                <a:lnTo>
                  <a:pt x="5910993" y="0"/>
                </a:lnTo>
                <a:lnTo>
                  <a:pt x="5910993" y="841472"/>
                </a:lnTo>
                <a:lnTo>
                  <a:pt x="0" y="84147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PH"/>
          </a:p>
        </p:txBody>
      </p:sp>
      <p:grpSp>
        <p:nvGrpSpPr>
          <p:cNvPr id="11" name="Group 11"/>
          <p:cNvGrpSpPr/>
          <p:nvPr/>
        </p:nvGrpSpPr>
        <p:grpSpPr>
          <a:xfrm>
            <a:off x="5981902" y="9725320"/>
            <a:ext cx="5910993" cy="388449"/>
            <a:chOff x="0" y="0"/>
            <a:chExt cx="7881324" cy="517932"/>
          </a:xfrm>
        </p:grpSpPr>
        <p:sp>
          <p:nvSpPr>
            <p:cNvPr id="12" name="Freeform 12"/>
            <p:cNvSpPr/>
            <p:nvPr/>
          </p:nvSpPr>
          <p:spPr>
            <a:xfrm>
              <a:off x="0" y="0"/>
              <a:ext cx="7881324" cy="517932"/>
            </a:xfrm>
            <a:custGeom>
              <a:avLst/>
              <a:gdLst/>
              <a:ahLst/>
              <a:cxnLst/>
              <a:rect l="l" t="t" r="r" b="b"/>
              <a:pathLst>
                <a:path w="7881324" h="517932">
                  <a:moveTo>
                    <a:pt x="0" y="0"/>
                  </a:moveTo>
                  <a:lnTo>
                    <a:pt x="7881324" y="0"/>
                  </a:lnTo>
                  <a:lnTo>
                    <a:pt x="7881324" y="517932"/>
                  </a:lnTo>
                  <a:lnTo>
                    <a:pt x="0" y="517932"/>
                  </a:lnTo>
                  <a:close/>
                </a:path>
              </a:pathLst>
            </a:custGeom>
            <a:solidFill>
              <a:srgbClr val="000000">
                <a:alpha val="0"/>
              </a:srgbClr>
            </a:solidFill>
          </p:spPr>
          <p:txBody>
            <a:bodyPr/>
            <a:lstStyle/>
            <a:p>
              <a:endParaRPr lang="en-PH"/>
            </a:p>
          </p:txBody>
        </p:sp>
        <p:sp>
          <p:nvSpPr>
            <p:cNvPr id="13" name="TextBox 13"/>
            <p:cNvSpPr txBox="1"/>
            <p:nvPr/>
          </p:nvSpPr>
          <p:spPr>
            <a:xfrm>
              <a:off x="0" y="-38100"/>
              <a:ext cx="7881324" cy="556032"/>
            </a:xfrm>
            <a:prstGeom prst="rect">
              <a:avLst/>
            </a:prstGeom>
          </p:spPr>
          <p:txBody>
            <a:bodyPr lIns="0" tIns="0" rIns="0" bIns="0" rtlCol="0" anchor="t"/>
            <a:lstStyle/>
            <a:p>
              <a:pPr algn="ctr">
                <a:lnSpc>
                  <a:spcPts val="3264"/>
                </a:lnSpc>
              </a:pPr>
              <a:r>
                <a:rPr lang="en-US" sz="2331" spc="349">
                  <a:solidFill>
                    <a:srgbClr val="FFFFFF"/>
                  </a:solidFill>
                  <a:latin typeface="Century Gothic Paneuropean"/>
                  <a:ea typeface="Century Gothic Paneuropean"/>
                  <a:cs typeface="Century Gothic Paneuropean"/>
                  <a:sym typeface="Century Gothic Paneuropean"/>
                </a:rPr>
                <a:t>WWW.CHIROONPURPOSE.COM</a:t>
              </a:r>
            </a:p>
          </p:txBody>
        </p:sp>
      </p:grpSp>
      <p:sp>
        <p:nvSpPr>
          <p:cNvPr id="16" name="TextBox 16"/>
          <p:cNvSpPr txBox="1"/>
          <p:nvPr/>
        </p:nvSpPr>
        <p:spPr>
          <a:xfrm>
            <a:off x="6420404" y="1919694"/>
            <a:ext cx="10052973" cy="2761766"/>
          </a:xfrm>
          <a:prstGeom prst="rect">
            <a:avLst/>
          </a:prstGeom>
        </p:spPr>
        <p:txBody>
          <a:bodyPr lIns="0" tIns="0" rIns="0" bIns="0" rtlCol="0" anchor="t"/>
          <a:lstStyle/>
          <a:p>
            <a:pPr algn="l">
              <a:lnSpc>
                <a:spcPts val="5635"/>
              </a:lnSpc>
            </a:pPr>
            <a:r>
              <a:rPr lang="en-US" sz="6500" b="1" spc="49" dirty="0">
                <a:solidFill>
                  <a:srgbClr val="FFFFFF"/>
                </a:solidFill>
                <a:latin typeface="Century Gothic Paneuropean Heavy"/>
                <a:ea typeface="Century Gothic Paneuropean Heavy"/>
                <a:cs typeface="Century Gothic Paneuropean Heavy"/>
                <a:sym typeface="Century Gothic Paneuropean Heavy"/>
              </a:rPr>
              <a:t>AI Models Accurately Predict Chronic Pain Metrics</a:t>
            </a:r>
          </a:p>
        </p:txBody>
      </p:sp>
      <p:grpSp>
        <p:nvGrpSpPr>
          <p:cNvPr id="17" name="Group 17"/>
          <p:cNvGrpSpPr/>
          <p:nvPr/>
        </p:nvGrpSpPr>
        <p:grpSpPr>
          <a:xfrm>
            <a:off x="5974975" y="3998165"/>
            <a:ext cx="9088606" cy="2652679"/>
            <a:chOff x="0" y="0"/>
            <a:chExt cx="12118140" cy="3536904"/>
          </a:xfrm>
        </p:grpSpPr>
        <p:sp>
          <p:nvSpPr>
            <p:cNvPr id="18" name="Freeform 18"/>
            <p:cNvSpPr/>
            <p:nvPr/>
          </p:nvSpPr>
          <p:spPr>
            <a:xfrm>
              <a:off x="0" y="0"/>
              <a:ext cx="11495207" cy="2746214"/>
            </a:xfrm>
            <a:custGeom>
              <a:avLst/>
              <a:gdLst/>
              <a:ahLst/>
              <a:cxnLst/>
              <a:rect l="l" t="t" r="r" b="b"/>
              <a:pathLst>
                <a:path w="11495207" h="2746214">
                  <a:moveTo>
                    <a:pt x="0" y="0"/>
                  </a:moveTo>
                  <a:lnTo>
                    <a:pt x="11495207" y="0"/>
                  </a:lnTo>
                  <a:lnTo>
                    <a:pt x="11495207" y="2746214"/>
                  </a:lnTo>
                  <a:lnTo>
                    <a:pt x="0" y="2746214"/>
                  </a:lnTo>
                  <a:close/>
                </a:path>
              </a:pathLst>
            </a:custGeom>
            <a:solidFill>
              <a:srgbClr val="000000">
                <a:alpha val="0"/>
              </a:srgbClr>
            </a:solidFill>
          </p:spPr>
          <p:txBody>
            <a:bodyPr/>
            <a:lstStyle/>
            <a:p>
              <a:endParaRPr lang="en-PH"/>
            </a:p>
          </p:txBody>
        </p:sp>
        <p:sp>
          <p:nvSpPr>
            <p:cNvPr id="19" name="TextBox 19"/>
            <p:cNvSpPr txBox="1"/>
            <p:nvPr/>
          </p:nvSpPr>
          <p:spPr>
            <a:xfrm>
              <a:off x="622933" y="819264"/>
              <a:ext cx="11495207" cy="2717640"/>
            </a:xfrm>
            <a:prstGeom prst="rect">
              <a:avLst/>
            </a:prstGeom>
          </p:spPr>
          <p:txBody>
            <a:bodyPr lIns="0" tIns="0" rIns="0" bIns="0" rtlCol="0" anchor="t"/>
            <a:lstStyle/>
            <a:p>
              <a:pPr>
                <a:lnSpc>
                  <a:spcPts val="4798"/>
                </a:lnSpc>
              </a:pPr>
              <a:r>
                <a:rPr lang="en-US" sz="4000" dirty="0">
                  <a:solidFill>
                    <a:srgbClr val="FFFFFF"/>
                  </a:solidFill>
                  <a:latin typeface="Century Gothic Paneuropean"/>
                  <a:ea typeface="Century Gothic Paneuropean"/>
                  <a:cs typeface="Century Gothic Paneuropean"/>
                  <a:sym typeface="Century Gothic Paneuropean"/>
                </a:rPr>
                <a:t>FastKAN-BCO model demonstrated the highest R-squared value for algometric pain, while MLP-LBFGS was best for FIQ and PSQI.</a:t>
              </a:r>
            </a:p>
          </p:txBody>
        </p:sp>
      </p:grpSp>
      <p:sp>
        <p:nvSpPr>
          <p:cNvPr id="22" name="TextBox 22"/>
          <p:cNvSpPr txBox="1"/>
          <p:nvPr/>
        </p:nvSpPr>
        <p:spPr>
          <a:xfrm>
            <a:off x="6442175" y="8291947"/>
            <a:ext cx="8115300" cy="627558"/>
          </a:xfrm>
          <a:prstGeom prst="rect">
            <a:avLst/>
          </a:prstGeom>
        </p:spPr>
        <p:txBody>
          <a:bodyPr lIns="0" tIns="0" rIns="0" bIns="0" rtlCol="0" anchor="t"/>
          <a:lstStyle/>
          <a:p>
            <a:pPr algn="l">
              <a:lnSpc>
                <a:spcPts val="2240"/>
              </a:lnSpc>
            </a:pPr>
            <a:r>
              <a:rPr lang="en-US" sz="1600" dirty="0">
                <a:solidFill>
                  <a:srgbClr val="FFFFFF"/>
                </a:solidFill>
                <a:latin typeface="Century Gothic Paneuropean"/>
                <a:ea typeface="Century Gothic Paneuropean"/>
                <a:cs typeface="Century Gothic Paneuropean"/>
                <a:sym typeface="Century Gothic Paneuropean"/>
              </a:rPr>
              <a:t>Moustafa IM, et al. Sci Rep. 2025 Jul;15:22804</a:t>
            </a:r>
          </a:p>
        </p:txBody>
      </p:sp>
      <p:grpSp>
        <p:nvGrpSpPr>
          <p:cNvPr id="24" name="Group 24"/>
          <p:cNvGrpSpPr/>
          <p:nvPr/>
        </p:nvGrpSpPr>
        <p:grpSpPr>
          <a:xfrm>
            <a:off x="-1093894" y="-1076562"/>
            <a:ext cx="3568927" cy="3568927"/>
            <a:chOff x="0" y="0"/>
            <a:chExt cx="4758569" cy="4758569"/>
          </a:xfrm>
        </p:grpSpPr>
        <p:sp>
          <p:nvSpPr>
            <p:cNvPr id="25" name="Freeform 25"/>
            <p:cNvSpPr/>
            <p:nvPr/>
          </p:nvSpPr>
          <p:spPr>
            <a:xfrm>
              <a:off x="0" y="0"/>
              <a:ext cx="4758690" cy="4758563"/>
            </a:xfrm>
            <a:custGeom>
              <a:avLst/>
              <a:gdLst/>
              <a:ahLst/>
              <a:cxnLst/>
              <a:rect l="l" t="t" r="r" b="b"/>
              <a:pathLst>
                <a:path w="4758690" h="4758563">
                  <a:moveTo>
                    <a:pt x="2379345" y="0"/>
                  </a:moveTo>
                  <a:cubicBezTo>
                    <a:pt x="1065276" y="0"/>
                    <a:pt x="0" y="1065276"/>
                    <a:pt x="0" y="2379345"/>
                  </a:cubicBezTo>
                  <a:cubicBezTo>
                    <a:pt x="0" y="3693414"/>
                    <a:pt x="1065276" y="4758563"/>
                    <a:pt x="2379345" y="4758563"/>
                  </a:cubicBezTo>
                  <a:cubicBezTo>
                    <a:pt x="3693414" y="4758563"/>
                    <a:pt x="4758690" y="3693287"/>
                    <a:pt x="4758690" y="2379218"/>
                  </a:cubicBezTo>
                  <a:cubicBezTo>
                    <a:pt x="4758690" y="1065149"/>
                    <a:pt x="3693287" y="0"/>
                    <a:pt x="2379345" y="0"/>
                  </a:cubicBezTo>
                  <a:close/>
                </a:path>
              </a:pathLst>
            </a:custGeom>
            <a:solidFill>
              <a:srgbClr val="86EAE9"/>
            </a:solidFill>
          </p:spPr>
          <p:txBody>
            <a:bodyPr/>
            <a:lstStyle/>
            <a:p>
              <a:endParaRPr lang="en-PH"/>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231B1"/>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D2E52F8A-CA6E-8B51-3C26-131E37DAE247}"/>
              </a:ext>
            </a:extLst>
          </p:cNvPr>
          <p:cNvPicPr>
            <a:picLocks noChangeAspect="1"/>
          </p:cNvPicPr>
          <p:nvPr/>
        </p:nvPicPr>
        <p:blipFill>
          <a:blip r:embed="rId2">
            <a:alphaModFix amt="80000"/>
            <a:extLst>
              <a:ext uri="{28A0092B-C50C-407E-A947-70E740481C1C}">
                <a14:useLocalDpi xmlns:a14="http://schemas.microsoft.com/office/drawing/2010/main" val="0"/>
              </a:ext>
            </a:extLst>
          </a:blip>
          <a:srcRect l="7859" r="7859"/>
          <a:stretch/>
        </p:blipFill>
        <p:spPr>
          <a:xfrm>
            <a:off x="12581860" y="0"/>
            <a:ext cx="5782340" cy="10287000"/>
          </a:xfrm>
          <a:prstGeom prst="rect">
            <a:avLst/>
          </a:prstGeom>
        </p:spPr>
      </p:pic>
      <p:grpSp>
        <p:nvGrpSpPr>
          <p:cNvPr id="2" name="Group 2"/>
          <p:cNvGrpSpPr/>
          <p:nvPr/>
        </p:nvGrpSpPr>
        <p:grpSpPr>
          <a:xfrm>
            <a:off x="0" y="-38100"/>
            <a:ext cx="18364200" cy="10363200"/>
            <a:chOff x="0" y="0"/>
            <a:chExt cx="24485600" cy="13817600"/>
          </a:xfrm>
        </p:grpSpPr>
        <p:sp>
          <p:nvSpPr>
            <p:cNvPr id="3" name="Freeform 3"/>
            <p:cNvSpPr/>
            <p:nvPr/>
          </p:nvSpPr>
          <p:spPr>
            <a:xfrm>
              <a:off x="0" y="0"/>
              <a:ext cx="24485600" cy="13817600"/>
            </a:xfrm>
            <a:custGeom>
              <a:avLst/>
              <a:gdLst/>
              <a:ahLst/>
              <a:cxnLst/>
              <a:rect l="l" t="t" r="r" b="b"/>
              <a:pathLst>
                <a:path w="24485600" h="13817600">
                  <a:moveTo>
                    <a:pt x="16891" y="0"/>
                  </a:moveTo>
                  <a:lnTo>
                    <a:pt x="24468710" y="0"/>
                  </a:lnTo>
                  <a:cubicBezTo>
                    <a:pt x="24478107" y="0"/>
                    <a:pt x="24485600" y="7620"/>
                    <a:pt x="24485600" y="16891"/>
                  </a:cubicBezTo>
                  <a:lnTo>
                    <a:pt x="24485600" y="13800710"/>
                  </a:lnTo>
                  <a:cubicBezTo>
                    <a:pt x="24485600" y="13810107"/>
                    <a:pt x="24477980" y="13817600"/>
                    <a:pt x="24468710" y="13817600"/>
                  </a:cubicBezTo>
                  <a:lnTo>
                    <a:pt x="16891" y="13817600"/>
                  </a:lnTo>
                  <a:cubicBezTo>
                    <a:pt x="7493" y="13817600"/>
                    <a:pt x="0" y="13809980"/>
                    <a:pt x="0" y="13800710"/>
                  </a:cubicBezTo>
                  <a:lnTo>
                    <a:pt x="0" y="16891"/>
                  </a:lnTo>
                  <a:cubicBezTo>
                    <a:pt x="0" y="7620"/>
                    <a:pt x="7620" y="0"/>
                    <a:pt x="16891" y="0"/>
                  </a:cubicBezTo>
                  <a:moveTo>
                    <a:pt x="16891" y="33909"/>
                  </a:moveTo>
                  <a:lnTo>
                    <a:pt x="16891" y="16891"/>
                  </a:lnTo>
                  <a:lnTo>
                    <a:pt x="33909" y="16891"/>
                  </a:lnTo>
                  <a:lnTo>
                    <a:pt x="33909" y="13800710"/>
                  </a:lnTo>
                  <a:lnTo>
                    <a:pt x="16891" y="13800710"/>
                  </a:lnTo>
                  <a:lnTo>
                    <a:pt x="16891" y="13783819"/>
                  </a:lnTo>
                  <a:lnTo>
                    <a:pt x="24468710" y="13783819"/>
                  </a:lnTo>
                  <a:lnTo>
                    <a:pt x="24468710" y="13800710"/>
                  </a:lnTo>
                  <a:lnTo>
                    <a:pt x="24451819" y="13800710"/>
                  </a:lnTo>
                  <a:lnTo>
                    <a:pt x="24451819" y="16891"/>
                  </a:lnTo>
                  <a:lnTo>
                    <a:pt x="24468710" y="16891"/>
                  </a:lnTo>
                  <a:lnTo>
                    <a:pt x="24468710" y="33909"/>
                  </a:lnTo>
                  <a:lnTo>
                    <a:pt x="16891" y="33909"/>
                  </a:lnTo>
                  <a:close/>
                </a:path>
              </a:pathLst>
            </a:custGeom>
            <a:solidFill>
              <a:srgbClr val="FFFFFF"/>
            </a:solidFill>
          </p:spPr>
          <p:txBody>
            <a:bodyPr/>
            <a:lstStyle/>
            <a:p>
              <a:endParaRPr lang="en-PH"/>
            </a:p>
          </p:txBody>
        </p:sp>
      </p:grpSp>
      <p:grpSp>
        <p:nvGrpSpPr>
          <p:cNvPr id="4" name="Group 4"/>
          <p:cNvGrpSpPr/>
          <p:nvPr/>
        </p:nvGrpSpPr>
        <p:grpSpPr>
          <a:xfrm>
            <a:off x="-2675860" y="-1585615"/>
            <a:ext cx="18740914" cy="13259181"/>
            <a:chOff x="0" y="0"/>
            <a:chExt cx="24987886" cy="17678908"/>
          </a:xfrm>
        </p:grpSpPr>
        <p:sp>
          <p:nvSpPr>
            <p:cNvPr id="5" name="Freeform 5"/>
            <p:cNvSpPr/>
            <p:nvPr/>
          </p:nvSpPr>
          <p:spPr>
            <a:xfrm>
              <a:off x="0" y="0"/>
              <a:ext cx="24987886" cy="17678908"/>
            </a:xfrm>
            <a:custGeom>
              <a:avLst/>
              <a:gdLst/>
              <a:ahLst/>
              <a:cxnLst/>
              <a:rect l="l" t="t" r="r" b="b"/>
              <a:pathLst>
                <a:path w="24987886" h="17678908">
                  <a:moveTo>
                    <a:pt x="0" y="0"/>
                  </a:moveTo>
                  <a:lnTo>
                    <a:pt x="24987886" y="0"/>
                  </a:lnTo>
                  <a:lnTo>
                    <a:pt x="24987886" y="17678908"/>
                  </a:lnTo>
                  <a:lnTo>
                    <a:pt x="0" y="17678908"/>
                  </a:lnTo>
                  <a:lnTo>
                    <a:pt x="0" y="0"/>
                  </a:lnTo>
                  <a:close/>
                </a:path>
              </a:pathLst>
            </a:custGeom>
            <a:blipFill>
              <a:blip r:embed="rId3">
                <a:alphaModFix amt="15000"/>
              </a:blip>
              <a:stretch>
                <a:fillRect t="-1" b="-1"/>
              </a:stretch>
            </a:blipFill>
          </p:spPr>
          <p:txBody>
            <a:bodyPr/>
            <a:lstStyle/>
            <a:p>
              <a:endParaRPr lang="en-PH" dirty="0"/>
            </a:p>
          </p:txBody>
        </p:sp>
      </p:grpSp>
      <p:sp>
        <p:nvSpPr>
          <p:cNvPr id="6" name="Freeform 6"/>
          <p:cNvSpPr/>
          <p:nvPr/>
        </p:nvSpPr>
        <p:spPr>
          <a:xfrm>
            <a:off x="16473377" y="8618631"/>
            <a:ext cx="3879627" cy="3879627"/>
          </a:xfrm>
          <a:custGeom>
            <a:avLst/>
            <a:gdLst/>
            <a:ahLst/>
            <a:cxnLst/>
            <a:rect l="l" t="t" r="r" b="b"/>
            <a:pathLst>
              <a:path w="3879627" h="3879627">
                <a:moveTo>
                  <a:pt x="0" y="0"/>
                </a:moveTo>
                <a:lnTo>
                  <a:pt x="3879627" y="0"/>
                </a:lnTo>
                <a:lnTo>
                  <a:pt x="3879627" y="3879627"/>
                </a:lnTo>
                <a:lnTo>
                  <a:pt x="0" y="38796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7" name="Freeform 7"/>
          <p:cNvSpPr/>
          <p:nvPr/>
        </p:nvSpPr>
        <p:spPr>
          <a:xfrm>
            <a:off x="14449379" y="6407373"/>
            <a:ext cx="3879627" cy="3879627"/>
          </a:xfrm>
          <a:custGeom>
            <a:avLst/>
            <a:gdLst/>
            <a:ahLst/>
            <a:cxnLst/>
            <a:rect l="l" t="t" r="r" b="b"/>
            <a:pathLst>
              <a:path w="3879627" h="3879627">
                <a:moveTo>
                  <a:pt x="0" y="0"/>
                </a:moveTo>
                <a:lnTo>
                  <a:pt x="3879627" y="0"/>
                </a:lnTo>
                <a:lnTo>
                  <a:pt x="3879627" y="3879627"/>
                </a:lnTo>
                <a:lnTo>
                  <a:pt x="0" y="38796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grpSp>
        <p:nvGrpSpPr>
          <p:cNvPr id="8" name="Group 8"/>
          <p:cNvGrpSpPr/>
          <p:nvPr/>
        </p:nvGrpSpPr>
        <p:grpSpPr>
          <a:xfrm>
            <a:off x="-1093894" y="-1076562"/>
            <a:ext cx="3568927" cy="3568927"/>
            <a:chOff x="0" y="0"/>
            <a:chExt cx="4758569" cy="4758569"/>
          </a:xfrm>
        </p:grpSpPr>
        <p:sp>
          <p:nvSpPr>
            <p:cNvPr id="9" name="Freeform 9"/>
            <p:cNvSpPr/>
            <p:nvPr/>
          </p:nvSpPr>
          <p:spPr>
            <a:xfrm>
              <a:off x="0" y="0"/>
              <a:ext cx="4758690" cy="4758563"/>
            </a:xfrm>
            <a:custGeom>
              <a:avLst/>
              <a:gdLst/>
              <a:ahLst/>
              <a:cxnLst/>
              <a:rect l="l" t="t" r="r" b="b"/>
              <a:pathLst>
                <a:path w="4758690" h="4758563">
                  <a:moveTo>
                    <a:pt x="2379345" y="0"/>
                  </a:moveTo>
                  <a:cubicBezTo>
                    <a:pt x="1065276" y="0"/>
                    <a:pt x="0" y="1065276"/>
                    <a:pt x="0" y="2379345"/>
                  </a:cubicBezTo>
                  <a:cubicBezTo>
                    <a:pt x="0" y="3693414"/>
                    <a:pt x="1065276" y="4758563"/>
                    <a:pt x="2379345" y="4758563"/>
                  </a:cubicBezTo>
                  <a:cubicBezTo>
                    <a:pt x="3693414" y="4758563"/>
                    <a:pt x="4758690" y="3693287"/>
                    <a:pt x="4758690" y="2379218"/>
                  </a:cubicBezTo>
                  <a:cubicBezTo>
                    <a:pt x="4758690" y="1065149"/>
                    <a:pt x="3693287" y="0"/>
                    <a:pt x="2379345" y="0"/>
                  </a:cubicBezTo>
                  <a:close/>
                </a:path>
              </a:pathLst>
            </a:custGeom>
            <a:solidFill>
              <a:srgbClr val="86EAE9"/>
            </a:solidFill>
          </p:spPr>
          <p:txBody>
            <a:bodyPr/>
            <a:lstStyle/>
            <a:p>
              <a:endParaRPr lang="en-PH"/>
            </a:p>
          </p:txBody>
        </p:sp>
      </p:grpSp>
      <p:grpSp>
        <p:nvGrpSpPr>
          <p:cNvPr id="10" name="Group 10"/>
          <p:cNvGrpSpPr/>
          <p:nvPr/>
        </p:nvGrpSpPr>
        <p:grpSpPr>
          <a:xfrm>
            <a:off x="13549085" y="6326593"/>
            <a:ext cx="5679806" cy="4018463"/>
            <a:chOff x="0" y="0"/>
            <a:chExt cx="7573075" cy="5357951"/>
          </a:xfrm>
        </p:grpSpPr>
        <p:sp>
          <p:nvSpPr>
            <p:cNvPr id="11" name="Freeform 11"/>
            <p:cNvSpPr/>
            <p:nvPr/>
          </p:nvSpPr>
          <p:spPr>
            <a:xfrm>
              <a:off x="0" y="0"/>
              <a:ext cx="7573137" cy="5358003"/>
            </a:xfrm>
            <a:custGeom>
              <a:avLst/>
              <a:gdLst/>
              <a:ahLst/>
              <a:cxnLst/>
              <a:rect l="l" t="t" r="r" b="b"/>
              <a:pathLst>
                <a:path w="7573137" h="5358003">
                  <a:moveTo>
                    <a:pt x="0" y="0"/>
                  </a:moveTo>
                  <a:lnTo>
                    <a:pt x="7573137" y="0"/>
                  </a:lnTo>
                  <a:lnTo>
                    <a:pt x="7573137" y="5358003"/>
                  </a:lnTo>
                  <a:lnTo>
                    <a:pt x="0" y="5358003"/>
                  </a:lnTo>
                  <a:lnTo>
                    <a:pt x="0" y="0"/>
                  </a:lnTo>
                  <a:close/>
                </a:path>
              </a:pathLst>
            </a:custGeom>
            <a:blipFill>
              <a:blip r:embed="rId3"/>
              <a:stretch>
                <a:fillRect t="-1"/>
              </a:stretch>
            </a:blipFill>
          </p:spPr>
          <p:txBody>
            <a:bodyPr/>
            <a:lstStyle/>
            <a:p>
              <a:endParaRPr lang="en-PH"/>
            </a:p>
          </p:txBody>
        </p:sp>
      </p:grpSp>
      <p:sp>
        <p:nvSpPr>
          <p:cNvPr id="12" name="Freeform 12"/>
          <p:cNvSpPr/>
          <p:nvPr/>
        </p:nvSpPr>
        <p:spPr>
          <a:xfrm>
            <a:off x="5981902" y="9445528"/>
            <a:ext cx="5910993" cy="841472"/>
          </a:xfrm>
          <a:custGeom>
            <a:avLst/>
            <a:gdLst/>
            <a:ahLst/>
            <a:cxnLst/>
            <a:rect l="l" t="t" r="r" b="b"/>
            <a:pathLst>
              <a:path w="5910993" h="841472">
                <a:moveTo>
                  <a:pt x="0" y="0"/>
                </a:moveTo>
                <a:lnTo>
                  <a:pt x="5910993" y="0"/>
                </a:lnTo>
                <a:lnTo>
                  <a:pt x="5910993" y="841472"/>
                </a:lnTo>
                <a:lnTo>
                  <a:pt x="0" y="8414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grpSp>
        <p:nvGrpSpPr>
          <p:cNvPr id="13" name="Group 13"/>
          <p:cNvGrpSpPr/>
          <p:nvPr/>
        </p:nvGrpSpPr>
        <p:grpSpPr>
          <a:xfrm>
            <a:off x="5981902" y="9725320"/>
            <a:ext cx="5910993" cy="388449"/>
            <a:chOff x="0" y="0"/>
            <a:chExt cx="7881324" cy="517932"/>
          </a:xfrm>
        </p:grpSpPr>
        <p:sp>
          <p:nvSpPr>
            <p:cNvPr id="14" name="Freeform 14"/>
            <p:cNvSpPr/>
            <p:nvPr/>
          </p:nvSpPr>
          <p:spPr>
            <a:xfrm>
              <a:off x="0" y="0"/>
              <a:ext cx="7881324" cy="517932"/>
            </a:xfrm>
            <a:custGeom>
              <a:avLst/>
              <a:gdLst/>
              <a:ahLst/>
              <a:cxnLst/>
              <a:rect l="l" t="t" r="r" b="b"/>
              <a:pathLst>
                <a:path w="7881324" h="517932">
                  <a:moveTo>
                    <a:pt x="0" y="0"/>
                  </a:moveTo>
                  <a:lnTo>
                    <a:pt x="7881324" y="0"/>
                  </a:lnTo>
                  <a:lnTo>
                    <a:pt x="7881324" y="517932"/>
                  </a:lnTo>
                  <a:lnTo>
                    <a:pt x="0" y="517932"/>
                  </a:lnTo>
                  <a:close/>
                </a:path>
              </a:pathLst>
            </a:custGeom>
            <a:solidFill>
              <a:srgbClr val="000000">
                <a:alpha val="0"/>
              </a:srgbClr>
            </a:solidFill>
          </p:spPr>
          <p:txBody>
            <a:bodyPr/>
            <a:lstStyle/>
            <a:p>
              <a:endParaRPr lang="en-PH"/>
            </a:p>
          </p:txBody>
        </p:sp>
        <p:sp>
          <p:nvSpPr>
            <p:cNvPr id="15" name="TextBox 15"/>
            <p:cNvSpPr txBox="1"/>
            <p:nvPr/>
          </p:nvSpPr>
          <p:spPr>
            <a:xfrm>
              <a:off x="0" y="-38100"/>
              <a:ext cx="7881324" cy="556032"/>
            </a:xfrm>
            <a:prstGeom prst="rect">
              <a:avLst/>
            </a:prstGeom>
          </p:spPr>
          <p:txBody>
            <a:bodyPr lIns="0" tIns="0" rIns="0" bIns="0" rtlCol="0" anchor="t"/>
            <a:lstStyle/>
            <a:p>
              <a:pPr algn="ctr">
                <a:lnSpc>
                  <a:spcPts val="3264"/>
                </a:lnSpc>
              </a:pPr>
              <a:r>
                <a:rPr lang="en-US" sz="2331" spc="349">
                  <a:solidFill>
                    <a:srgbClr val="FFFFFF"/>
                  </a:solidFill>
                  <a:latin typeface="Century Gothic Paneuropean"/>
                  <a:ea typeface="Century Gothic Paneuropean"/>
                  <a:cs typeface="Century Gothic Paneuropean"/>
                  <a:sym typeface="Century Gothic Paneuropean"/>
                </a:rPr>
                <a:t>WWW.CHIROONPURPOSE.COM</a:t>
              </a:r>
            </a:p>
          </p:txBody>
        </p:sp>
      </p:grpSp>
      <p:sp>
        <p:nvSpPr>
          <p:cNvPr id="18" name="TextBox 18"/>
          <p:cNvSpPr txBox="1"/>
          <p:nvPr/>
        </p:nvSpPr>
        <p:spPr>
          <a:xfrm>
            <a:off x="1905763" y="2186706"/>
            <a:ext cx="10129150" cy="2728376"/>
          </a:xfrm>
          <a:prstGeom prst="rect">
            <a:avLst/>
          </a:prstGeom>
        </p:spPr>
        <p:txBody>
          <a:bodyPr lIns="0" tIns="0" rIns="0" bIns="0" rtlCol="0" anchor="t"/>
          <a:lstStyle/>
          <a:p>
            <a:pPr algn="l">
              <a:lnSpc>
                <a:spcPts val="7359"/>
              </a:lnSpc>
            </a:pPr>
            <a:r>
              <a:rPr lang="en-US" sz="6500" b="1" spc="62" dirty="0">
                <a:solidFill>
                  <a:srgbClr val="FFFFFF"/>
                </a:solidFill>
                <a:latin typeface="Century Gothic Paneuropean Heavy"/>
                <a:ea typeface="Century Gothic Paneuropean Heavy"/>
                <a:cs typeface="Century Gothic Paneuropean Heavy"/>
                <a:sym typeface="Century Gothic Paneuropean Heavy"/>
              </a:rPr>
              <a:t>Forward Head Posture Alters Brain-Muscle Communication</a:t>
            </a:r>
          </a:p>
        </p:txBody>
      </p:sp>
      <p:sp>
        <p:nvSpPr>
          <p:cNvPr id="21" name="TextBox 21"/>
          <p:cNvSpPr txBox="1"/>
          <p:nvPr/>
        </p:nvSpPr>
        <p:spPr>
          <a:xfrm>
            <a:off x="1909392" y="5443806"/>
            <a:ext cx="9383013" cy="2037582"/>
          </a:xfrm>
          <a:prstGeom prst="rect">
            <a:avLst/>
          </a:prstGeom>
        </p:spPr>
        <p:txBody>
          <a:bodyPr lIns="0" tIns="0" rIns="0" bIns="0" rtlCol="0" anchor="t"/>
          <a:lstStyle/>
          <a:p>
            <a:pPr>
              <a:lnSpc>
                <a:spcPts val="4799"/>
              </a:lnSpc>
            </a:pPr>
            <a:r>
              <a:rPr lang="en-US" sz="3500" dirty="0">
                <a:solidFill>
                  <a:srgbClr val="FFFFFF"/>
                </a:solidFill>
                <a:latin typeface="Century Gothic Paneuropean"/>
                <a:ea typeface="Century Gothic Paneuropean"/>
                <a:cs typeface="Century Gothic Paneuropean"/>
                <a:sym typeface="Century Gothic Paneuropean"/>
              </a:rPr>
              <a:t>Corticomuscular coherence during balance tasks was significantly lower in individuals with forward head posture.</a:t>
            </a:r>
          </a:p>
        </p:txBody>
      </p:sp>
      <p:grpSp>
        <p:nvGrpSpPr>
          <p:cNvPr id="22" name="Group 22"/>
          <p:cNvGrpSpPr/>
          <p:nvPr/>
        </p:nvGrpSpPr>
        <p:grpSpPr>
          <a:xfrm>
            <a:off x="1955910" y="7547653"/>
            <a:ext cx="7724587" cy="829201"/>
            <a:chOff x="-391493" y="0"/>
            <a:chExt cx="10299449" cy="1105601"/>
          </a:xfrm>
        </p:grpSpPr>
        <p:sp>
          <p:nvSpPr>
            <p:cNvPr id="23" name="Freeform 23"/>
            <p:cNvSpPr/>
            <p:nvPr/>
          </p:nvSpPr>
          <p:spPr>
            <a:xfrm>
              <a:off x="0" y="0"/>
              <a:ext cx="9907956" cy="798644"/>
            </a:xfrm>
            <a:custGeom>
              <a:avLst/>
              <a:gdLst/>
              <a:ahLst/>
              <a:cxnLst/>
              <a:rect l="l" t="t" r="r" b="b"/>
              <a:pathLst>
                <a:path w="9907956" h="798644">
                  <a:moveTo>
                    <a:pt x="0" y="0"/>
                  </a:moveTo>
                  <a:lnTo>
                    <a:pt x="9907956" y="0"/>
                  </a:lnTo>
                  <a:lnTo>
                    <a:pt x="9907956" y="798644"/>
                  </a:lnTo>
                  <a:lnTo>
                    <a:pt x="0" y="798644"/>
                  </a:lnTo>
                  <a:close/>
                </a:path>
              </a:pathLst>
            </a:custGeom>
            <a:solidFill>
              <a:srgbClr val="000000">
                <a:alpha val="0"/>
              </a:srgbClr>
            </a:solidFill>
          </p:spPr>
          <p:txBody>
            <a:bodyPr/>
            <a:lstStyle/>
            <a:p>
              <a:endParaRPr lang="en-PH"/>
            </a:p>
          </p:txBody>
        </p:sp>
        <p:sp>
          <p:nvSpPr>
            <p:cNvPr id="24" name="TextBox 24"/>
            <p:cNvSpPr txBox="1"/>
            <p:nvPr/>
          </p:nvSpPr>
          <p:spPr>
            <a:xfrm>
              <a:off x="-391493" y="268857"/>
              <a:ext cx="9907956" cy="836744"/>
            </a:xfrm>
            <a:prstGeom prst="rect">
              <a:avLst/>
            </a:prstGeom>
          </p:spPr>
          <p:txBody>
            <a:bodyPr lIns="0" tIns="0" rIns="0" bIns="0" rtlCol="0" anchor="t"/>
            <a:lstStyle/>
            <a:p>
              <a:pPr algn="l">
                <a:lnSpc>
                  <a:spcPts val="2240"/>
                </a:lnSpc>
              </a:pPr>
              <a:r>
                <a:rPr lang="da-DK" sz="1600" dirty="0">
                  <a:solidFill>
                    <a:srgbClr val="FFFFFF"/>
                  </a:solidFill>
                  <a:latin typeface="Century Gothic Paneuropean"/>
                  <a:ea typeface="Century Gothic Paneuropean"/>
                  <a:cs typeface="Century Gothic Paneuropean"/>
                  <a:sym typeface="Century Gothic Paneuropean"/>
                </a:rPr>
                <a:t>Anwar G, et al. Sci Rep. 2025 Jul;15:22985</a:t>
              </a:r>
              <a:endParaRPr lang="en-US" sz="1600" dirty="0">
                <a:solidFill>
                  <a:srgbClr val="FFFFFF"/>
                </a:solidFill>
                <a:latin typeface="Century Gothic Paneuropean"/>
                <a:ea typeface="Century Gothic Paneuropean"/>
                <a:cs typeface="Century Gothic Paneuropean"/>
                <a:sym typeface="Century Gothic Paneuropean"/>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231B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0BCA36-F5FB-E8C4-3683-323CDBE2110C}"/>
              </a:ext>
            </a:extLst>
          </p:cNvPr>
          <p:cNvPicPr>
            <a:picLocks noChangeAspect="1"/>
          </p:cNvPicPr>
          <p:nvPr/>
        </p:nvPicPr>
        <p:blipFill>
          <a:blip r:embed="rId2" cstate="print">
            <a:alphaModFix amt="40000"/>
            <a:extLst>
              <a:ext uri="{28A0092B-C50C-407E-A947-70E740481C1C}">
                <a14:useLocalDpi xmlns:a14="http://schemas.microsoft.com/office/drawing/2010/main" val="0"/>
              </a:ext>
            </a:extLst>
          </a:blip>
          <a:srcRect t="7562" b="7562"/>
          <a:stretch/>
        </p:blipFill>
        <p:spPr>
          <a:xfrm>
            <a:off x="-76200" y="10925"/>
            <a:ext cx="18364200" cy="10363200"/>
          </a:xfrm>
          <a:prstGeom prst="rect">
            <a:avLst/>
          </a:prstGeom>
        </p:spPr>
      </p:pic>
      <p:grpSp>
        <p:nvGrpSpPr>
          <p:cNvPr id="2" name="Group 2"/>
          <p:cNvGrpSpPr/>
          <p:nvPr/>
        </p:nvGrpSpPr>
        <p:grpSpPr>
          <a:xfrm>
            <a:off x="-76200" y="0"/>
            <a:ext cx="18364200" cy="10363200"/>
            <a:chOff x="0" y="0"/>
            <a:chExt cx="24485600" cy="13817600"/>
          </a:xfrm>
        </p:grpSpPr>
        <p:sp>
          <p:nvSpPr>
            <p:cNvPr id="3" name="Freeform 3"/>
            <p:cNvSpPr/>
            <p:nvPr/>
          </p:nvSpPr>
          <p:spPr>
            <a:xfrm>
              <a:off x="0" y="0"/>
              <a:ext cx="24485600" cy="13817600"/>
            </a:xfrm>
            <a:custGeom>
              <a:avLst/>
              <a:gdLst/>
              <a:ahLst/>
              <a:cxnLst/>
              <a:rect l="l" t="t" r="r" b="b"/>
              <a:pathLst>
                <a:path w="24485600" h="13817600">
                  <a:moveTo>
                    <a:pt x="16891" y="0"/>
                  </a:moveTo>
                  <a:lnTo>
                    <a:pt x="24468710" y="0"/>
                  </a:lnTo>
                  <a:cubicBezTo>
                    <a:pt x="24478107" y="0"/>
                    <a:pt x="24485600" y="7620"/>
                    <a:pt x="24485600" y="16891"/>
                  </a:cubicBezTo>
                  <a:lnTo>
                    <a:pt x="24485600" y="13800710"/>
                  </a:lnTo>
                  <a:cubicBezTo>
                    <a:pt x="24485600" y="13810107"/>
                    <a:pt x="24477980" y="13817600"/>
                    <a:pt x="24468710" y="13817600"/>
                  </a:cubicBezTo>
                  <a:lnTo>
                    <a:pt x="16891" y="13817600"/>
                  </a:lnTo>
                  <a:cubicBezTo>
                    <a:pt x="7493" y="13817600"/>
                    <a:pt x="0" y="13809980"/>
                    <a:pt x="0" y="13800710"/>
                  </a:cubicBezTo>
                  <a:lnTo>
                    <a:pt x="0" y="16891"/>
                  </a:lnTo>
                  <a:cubicBezTo>
                    <a:pt x="0" y="7620"/>
                    <a:pt x="7620" y="0"/>
                    <a:pt x="16891" y="0"/>
                  </a:cubicBezTo>
                  <a:moveTo>
                    <a:pt x="16891" y="33909"/>
                  </a:moveTo>
                  <a:lnTo>
                    <a:pt x="16891" y="16891"/>
                  </a:lnTo>
                  <a:lnTo>
                    <a:pt x="33909" y="16891"/>
                  </a:lnTo>
                  <a:lnTo>
                    <a:pt x="33909" y="13800710"/>
                  </a:lnTo>
                  <a:lnTo>
                    <a:pt x="16891" y="13800710"/>
                  </a:lnTo>
                  <a:lnTo>
                    <a:pt x="16891" y="13783819"/>
                  </a:lnTo>
                  <a:lnTo>
                    <a:pt x="24468710" y="13783819"/>
                  </a:lnTo>
                  <a:lnTo>
                    <a:pt x="24468710" y="13800710"/>
                  </a:lnTo>
                  <a:lnTo>
                    <a:pt x="24451819" y="13800710"/>
                  </a:lnTo>
                  <a:lnTo>
                    <a:pt x="24451819" y="16891"/>
                  </a:lnTo>
                  <a:lnTo>
                    <a:pt x="24468710" y="16891"/>
                  </a:lnTo>
                  <a:lnTo>
                    <a:pt x="24468710" y="33909"/>
                  </a:lnTo>
                  <a:lnTo>
                    <a:pt x="16891" y="33909"/>
                  </a:lnTo>
                  <a:close/>
                </a:path>
              </a:pathLst>
            </a:custGeom>
            <a:solidFill>
              <a:srgbClr val="FFFFFF"/>
            </a:solidFill>
          </p:spPr>
          <p:txBody>
            <a:bodyPr/>
            <a:lstStyle/>
            <a:p>
              <a:endParaRPr lang="en-PH"/>
            </a:p>
          </p:txBody>
        </p:sp>
      </p:grpSp>
      <p:sp>
        <p:nvSpPr>
          <p:cNvPr id="6" name="Freeform 6"/>
          <p:cNvSpPr/>
          <p:nvPr/>
        </p:nvSpPr>
        <p:spPr>
          <a:xfrm>
            <a:off x="16473377" y="8618631"/>
            <a:ext cx="3879627" cy="3879627"/>
          </a:xfrm>
          <a:custGeom>
            <a:avLst/>
            <a:gdLst/>
            <a:ahLst/>
            <a:cxnLst/>
            <a:rect l="l" t="t" r="r" b="b"/>
            <a:pathLst>
              <a:path w="3879627" h="3879627">
                <a:moveTo>
                  <a:pt x="0" y="0"/>
                </a:moveTo>
                <a:lnTo>
                  <a:pt x="3879627" y="0"/>
                </a:lnTo>
                <a:lnTo>
                  <a:pt x="3879627" y="3879627"/>
                </a:lnTo>
                <a:lnTo>
                  <a:pt x="0" y="387962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PH"/>
          </a:p>
        </p:txBody>
      </p:sp>
      <p:sp>
        <p:nvSpPr>
          <p:cNvPr id="7" name="Freeform 7"/>
          <p:cNvSpPr/>
          <p:nvPr/>
        </p:nvSpPr>
        <p:spPr>
          <a:xfrm>
            <a:off x="14408373" y="6407373"/>
            <a:ext cx="3879627" cy="3879627"/>
          </a:xfrm>
          <a:custGeom>
            <a:avLst/>
            <a:gdLst/>
            <a:ahLst/>
            <a:cxnLst/>
            <a:rect l="l" t="t" r="r" b="b"/>
            <a:pathLst>
              <a:path w="3879627" h="3879627">
                <a:moveTo>
                  <a:pt x="0" y="0"/>
                </a:moveTo>
                <a:lnTo>
                  <a:pt x="3879627" y="0"/>
                </a:lnTo>
                <a:lnTo>
                  <a:pt x="3879627" y="3879627"/>
                </a:lnTo>
                <a:lnTo>
                  <a:pt x="0" y="387962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PH"/>
          </a:p>
        </p:txBody>
      </p:sp>
      <p:grpSp>
        <p:nvGrpSpPr>
          <p:cNvPr id="8" name="Group 8"/>
          <p:cNvGrpSpPr/>
          <p:nvPr/>
        </p:nvGrpSpPr>
        <p:grpSpPr>
          <a:xfrm>
            <a:off x="-1093894" y="-1076562"/>
            <a:ext cx="3568927" cy="3568927"/>
            <a:chOff x="0" y="0"/>
            <a:chExt cx="4758569" cy="4758569"/>
          </a:xfrm>
        </p:grpSpPr>
        <p:sp>
          <p:nvSpPr>
            <p:cNvPr id="9" name="Freeform 9"/>
            <p:cNvSpPr/>
            <p:nvPr/>
          </p:nvSpPr>
          <p:spPr>
            <a:xfrm>
              <a:off x="0" y="0"/>
              <a:ext cx="4758690" cy="4758563"/>
            </a:xfrm>
            <a:custGeom>
              <a:avLst/>
              <a:gdLst/>
              <a:ahLst/>
              <a:cxnLst/>
              <a:rect l="l" t="t" r="r" b="b"/>
              <a:pathLst>
                <a:path w="4758690" h="4758563">
                  <a:moveTo>
                    <a:pt x="2379345" y="0"/>
                  </a:moveTo>
                  <a:cubicBezTo>
                    <a:pt x="1065276" y="0"/>
                    <a:pt x="0" y="1065276"/>
                    <a:pt x="0" y="2379345"/>
                  </a:cubicBezTo>
                  <a:cubicBezTo>
                    <a:pt x="0" y="3693414"/>
                    <a:pt x="1065276" y="4758563"/>
                    <a:pt x="2379345" y="4758563"/>
                  </a:cubicBezTo>
                  <a:cubicBezTo>
                    <a:pt x="3693414" y="4758563"/>
                    <a:pt x="4758690" y="3693287"/>
                    <a:pt x="4758690" y="2379218"/>
                  </a:cubicBezTo>
                  <a:cubicBezTo>
                    <a:pt x="4758690" y="1065149"/>
                    <a:pt x="3693287" y="0"/>
                    <a:pt x="2379345" y="0"/>
                  </a:cubicBezTo>
                  <a:close/>
                </a:path>
              </a:pathLst>
            </a:custGeom>
            <a:solidFill>
              <a:srgbClr val="86EAE9"/>
            </a:solidFill>
          </p:spPr>
          <p:txBody>
            <a:bodyPr/>
            <a:lstStyle/>
            <a:p>
              <a:endParaRPr lang="en-PH"/>
            </a:p>
          </p:txBody>
        </p:sp>
      </p:grpSp>
      <p:grpSp>
        <p:nvGrpSpPr>
          <p:cNvPr id="10" name="Group 10"/>
          <p:cNvGrpSpPr/>
          <p:nvPr/>
        </p:nvGrpSpPr>
        <p:grpSpPr>
          <a:xfrm>
            <a:off x="13522797" y="6355623"/>
            <a:ext cx="5679806" cy="4018463"/>
            <a:chOff x="0" y="0"/>
            <a:chExt cx="7573075" cy="5357951"/>
          </a:xfrm>
        </p:grpSpPr>
        <p:sp>
          <p:nvSpPr>
            <p:cNvPr id="11" name="Freeform 11"/>
            <p:cNvSpPr/>
            <p:nvPr/>
          </p:nvSpPr>
          <p:spPr>
            <a:xfrm>
              <a:off x="0" y="0"/>
              <a:ext cx="7573137" cy="5358003"/>
            </a:xfrm>
            <a:custGeom>
              <a:avLst/>
              <a:gdLst/>
              <a:ahLst/>
              <a:cxnLst/>
              <a:rect l="l" t="t" r="r" b="b"/>
              <a:pathLst>
                <a:path w="7573137" h="5358003">
                  <a:moveTo>
                    <a:pt x="0" y="0"/>
                  </a:moveTo>
                  <a:lnTo>
                    <a:pt x="7573137" y="0"/>
                  </a:lnTo>
                  <a:lnTo>
                    <a:pt x="7573137" y="5358003"/>
                  </a:lnTo>
                  <a:lnTo>
                    <a:pt x="0" y="5358003"/>
                  </a:lnTo>
                  <a:lnTo>
                    <a:pt x="0" y="0"/>
                  </a:lnTo>
                  <a:close/>
                </a:path>
              </a:pathLst>
            </a:custGeom>
            <a:blipFill>
              <a:blip r:embed="rId5"/>
              <a:stretch>
                <a:fillRect t="-1"/>
              </a:stretch>
            </a:blipFill>
          </p:spPr>
          <p:txBody>
            <a:bodyPr/>
            <a:lstStyle/>
            <a:p>
              <a:endParaRPr lang="en-PH"/>
            </a:p>
          </p:txBody>
        </p:sp>
      </p:grpSp>
      <p:sp>
        <p:nvSpPr>
          <p:cNvPr id="12" name="Freeform 12"/>
          <p:cNvSpPr/>
          <p:nvPr/>
        </p:nvSpPr>
        <p:spPr>
          <a:xfrm>
            <a:off x="5981902" y="9445528"/>
            <a:ext cx="5910993" cy="841472"/>
          </a:xfrm>
          <a:custGeom>
            <a:avLst/>
            <a:gdLst/>
            <a:ahLst/>
            <a:cxnLst/>
            <a:rect l="l" t="t" r="r" b="b"/>
            <a:pathLst>
              <a:path w="5910993" h="841472">
                <a:moveTo>
                  <a:pt x="0" y="0"/>
                </a:moveTo>
                <a:lnTo>
                  <a:pt x="5910993" y="0"/>
                </a:lnTo>
                <a:lnTo>
                  <a:pt x="5910993" y="841472"/>
                </a:lnTo>
                <a:lnTo>
                  <a:pt x="0" y="8414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grpSp>
        <p:nvGrpSpPr>
          <p:cNvPr id="13" name="Group 13"/>
          <p:cNvGrpSpPr/>
          <p:nvPr/>
        </p:nvGrpSpPr>
        <p:grpSpPr>
          <a:xfrm>
            <a:off x="5981902" y="9725320"/>
            <a:ext cx="5910993" cy="388449"/>
            <a:chOff x="0" y="0"/>
            <a:chExt cx="7881324" cy="517932"/>
          </a:xfrm>
        </p:grpSpPr>
        <p:sp>
          <p:nvSpPr>
            <p:cNvPr id="14" name="Freeform 14"/>
            <p:cNvSpPr/>
            <p:nvPr/>
          </p:nvSpPr>
          <p:spPr>
            <a:xfrm>
              <a:off x="0" y="0"/>
              <a:ext cx="7881324" cy="517932"/>
            </a:xfrm>
            <a:custGeom>
              <a:avLst/>
              <a:gdLst/>
              <a:ahLst/>
              <a:cxnLst/>
              <a:rect l="l" t="t" r="r" b="b"/>
              <a:pathLst>
                <a:path w="7881324" h="517932">
                  <a:moveTo>
                    <a:pt x="0" y="0"/>
                  </a:moveTo>
                  <a:lnTo>
                    <a:pt x="7881324" y="0"/>
                  </a:lnTo>
                  <a:lnTo>
                    <a:pt x="7881324" y="517932"/>
                  </a:lnTo>
                  <a:lnTo>
                    <a:pt x="0" y="517932"/>
                  </a:lnTo>
                  <a:close/>
                </a:path>
              </a:pathLst>
            </a:custGeom>
            <a:solidFill>
              <a:srgbClr val="000000">
                <a:alpha val="0"/>
              </a:srgbClr>
            </a:solidFill>
          </p:spPr>
          <p:txBody>
            <a:bodyPr/>
            <a:lstStyle/>
            <a:p>
              <a:endParaRPr lang="en-PH"/>
            </a:p>
          </p:txBody>
        </p:sp>
        <p:sp>
          <p:nvSpPr>
            <p:cNvPr id="15" name="TextBox 15"/>
            <p:cNvSpPr txBox="1"/>
            <p:nvPr/>
          </p:nvSpPr>
          <p:spPr>
            <a:xfrm>
              <a:off x="0" y="-38100"/>
              <a:ext cx="7881324" cy="556032"/>
            </a:xfrm>
            <a:prstGeom prst="rect">
              <a:avLst/>
            </a:prstGeom>
          </p:spPr>
          <p:txBody>
            <a:bodyPr lIns="0" tIns="0" rIns="0" bIns="0" rtlCol="0" anchor="t"/>
            <a:lstStyle/>
            <a:p>
              <a:pPr algn="ctr">
                <a:lnSpc>
                  <a:spcPts val="3264"/>
                </a:lnSpc>
              </a:pPr>
              <a:r>
                <a:rPr lang="en-US" sz="2331" spc="349">
                  <a:solidFill>
                    <a:srgbClr val="FFFFFF"/>
                  </a:solidFill>
                  <a:latin typeface="Century Gothic Paneuropean"/>
                  <a:ea typeface="Century Gothic Paneuropean"/>
                  <a:cs typeface="Century Gothic Paneuropean"/>
                  <a:sym typeface="Century Gothic Paneuropean"/>
                </a:rPr>
                <a:t>WWW.CHIROONPURPOSE.COM</a:t>
              </a:r>
            </a:p>
          </p:txBody>
        </p:sp>
      </p:grpSp>
      <p:sp>
        <p:nvSpPr>
          <p:cNvPr id="18" name="TextBox 18"/>
          <p:cNvSpPr txBox="1"/>
          <p:nvPr/>
        </p:nvSpPr>
        <p:spPr>
          <a:xfrm>
            <a:off x="2475032" y="2105673"/>
            <a:ext cx="13244312" cy="2101037"/>
          </a:xfrm>
          <a:prstGeom prst="rect">
            <a:avLst/>
          </a:prstGeom>
        </p:spPr>
        <p:txBody>
          <a:bodyPr lIns="0" tIns="0" rIns="0" bIns="0" rtlCol="0" anchor="t"/>
          <a:lstStyle/>
          <a:p>
            <a:pPr algn="l">
              <a:lnSpc>
                <a:spcPts val="7359"/>
              </a:lnSpc>
            </a:pPr>
            <a:r>
              <a:rPr lang="en-US" sz="6500" b="1" spc="62" dirty="0">
                <a:solidFill>
                  <a:srgbClr val="FFFFFF"/>
                </a:solidFill>
                <a:latin typeface="Century Gothic Paneuropean Heavy"/>
                <a:ea typeface="Century Gothic Paneuropean Heavy"/>
                <a:cs typeface="Century Gothic Paneuropean Heavy"/>
                <a:sym typeface="Century Gothic Paneuropean Heavy"/>
              </a:rPr>
              <a:t>Water Birth Supports Gentle Infant Transition</a:t>
            </a:r>
          </a:p>
        </p:txBody>
      </p:sp>
      <p:grpSp>
        <p:nvGrpSpPr>
          <p:cNvPr id="19" name="Group 19"/>
          <p:cNvGrpSpPr/>
          <p:nvPr/>
        </p:nvGrpSpPr>
        <p:grpSpPr>
          <a:xfrm>
            <a:off x="2475032" y="4830781"/>
            <a:ext cx="10402767" cy="2250283"/>
            <a:chOff x="0" y="-198994"/>
            <a:chExt cx="11289178" cy="3000377"/>
          </a:xfrm>
        </p:grpSpPr>
        <p:sp>
          <p:nvSpPr>
            <p:cNvPr id="20" name="Freeform 20"/>
            <p:cNvSpPr/>
            <p:nvPr/>
          </p:nvSpPr>
          <p:spPr>
            <a:xfrm>
              <a:off x="0" y="0"/>
              <a:ext cx="11187578" cy="2801383"/>
            </a:xfrm>
            <a:custGeom>
              <a:avLst/>
              <a:gdLst/>
              <a:ahLst/>
              <a:cxnLst/>
              <a:rect l="l" t="t" r="r" b="b"/>
              <a:pathLst>
                <a:path w="11187578" h="2801383">
                  <a:moveTo>
                    <a:pt x="0" y="0"/>
                  </a:moveTo>
                  <a:lnTo>
                    <a:pt x="11187578" y="0"/>
                  </a:lnTo>
                  <a:lnTo>
                    <a:pt x="11187578" y="2801383"/>
                  </a:lnTo>
                  <a:lnTo>
                    <a:pt x="0" y="2801383"/>
                  </a:lnTo>
                  <a:close/>
                </a:path>
              </a:pathLst>
            </a:custGeom>
            <a:solidFill>
              <a:srgbClr val="000000">
                <a:alpha val="0"/>
              </a:srgbClr>
            </a:solidFill>
          </p:spPr>
          <p:txBody>
            <a:bodyPr/>
            <a:lstStyle/>
            <a:p>
              <a:endParaRPr lang="en-PH"/>
            </a:p>
          </p:txBody>
        </p:sp>
        <p:sp>
          <p:nvSpPr>
            <p:cNvPr id="21" name="TextBox 21"/>
            <p:cNvSpPr txBox="1"/>
            <p:nvPr/>
          </p:nvSpPr>
          <p:spPr>
            <a:xfrm>
              <a:off x="101601" y="-198994"/>
              <a:ext cx="11187577" cy="2753759"/>
            </a:xfrm>
            <a:prstGeom prst="rect">
              <a:avLst/>
            </a:prstGeom>
          </p:spPr>
          <p:txBody>
            <a:bodyPr lIns="0" tIns="0" rIns="0" bIns="0" rtlCol="0" anchor="t"/>
            <a:lstStyle/>
            <a:p>
              <a:pPr>
                <a:lnSpc>
                  <a:spcPts val="4799"/>
                </a:lnSpc>
              </a:pPr>
              <a:r>
                <a:rPr lang="en-US" sz="4000" dirty="0">
                  <a:solidFill>
                    <a:srgbClr val="FFFFFF"/>
                  </a:solidFill>
                  <a:latin typeface="Century Gothic Paneuropean"/>
                  <a:ea typeface="Century Gothic Paneuropean"/>
                  <a:cs typeface="Century Gothic Paneuropean"/>
                  <a:sym typeface="Century Gothic Paneuropean"/>
                </a:rPr>
                <a:t>Water birth was associated with lower odds of severe perineal trauma and neonatal intensive care admission.</a:t>
              </a:r>
            </a:p>
          </p:txBody>
        </p:sp>
      </p:grpSp>
      <p:grpSp>
        <p:nvGrpSpPr>
          <p:cNvPr id="22" name="Group 22"/>
          <p:cNvGrpSpPr/>
          <p:nvPr/>
        </p:nvGrpSpPr>
        <p:grpSpPr>
          <a:xfrm>
            <a:off x="2353926" y="7591662"/>
            <a:ext cx="7689960" cy="817821"/>
            <a:chOff x="0" y="-291784"/>
            <a:chExt cx="10253280" cy="1090428"/>
          </a:xfrm>
        </p:grpSpPr>
        <p:sp>
          <p:nvSpPr>
            <p:cNvPr id="23" name="Freeform 23"/>
            <p:cNvSpPr/>
            <p:nvPr/>
          </p:nvSpPr>
          <p:spPr>
            <a:xfrm>
              <a:off x="0" y="0"/>
              <a:ext cx="9907956" cy="798644"/>
            </a:xfrm>
            <a:custGeom>
              <a:avLst/>
              <a:gdLst/>
              <a:ahLst/>
              <a:cxnLst/>
              <a:rect l="l" t="t" r="r" b="b"/>
              <a:pathLst>
                <a:path w="9907956" h="798644">
                  <a:moveTo>
                    <a:pt x="0" y="0"/>
                  </a:moveTo>
                  <a:lnTo>
                    <a:pt x="9907956" y="0"/>
                  </a:lnTo>
                  <a:lnTo>
                    <a:pt x="9907956" y="798644"/>
                  </a:lnTo>
                  <a:lnTo>
                    <a:pt x="0" y="798644"/>
                  </a:lnTo>
                  <a:close/>
                </a:path>
              </a:pathLst>
            </a:custGeom>
            <a:solidFill>
              <a:srgbClr val="000000">
                <a:alpha val="0"/>
              </a:srgbClr>
            </a:solidFill>
          </p:spPr>
          <p:txBody>
            <a:bodyPr/>
            <a:lstStyle/>
            <a:p>
              <a:endParaRPr lang="en-PH"/>
            </a:p>
          </p:txBody>
        </p:sp>
        <p:sp>
          <p:nvSpPr>
            <p:cNvPr id="24" name="TextBox 24"/>
            <p:cNvSpPr txBox="1"/>
            <p:nvPr/>
          </p:nvSpPr>
          <p:spPr>
            <a:xfrm>
              <a:off x="345324" y="-291784"/>
              <a:ext cx="9907956" cy="836744"/>
            </a:xfrm>
            <a:prstGeom prst="rect">
              <a:avLst/>
            </a:prstGeom>
          </p:spPr>
          <p:txBody>
            <a:bodyPr lIns="0" tIns="0" rIns="0" bIns="0" rtlCol="0" anchor="t"/>
            <a:lstStyle/>
            <a:p>
              <a:pPr algn="l">
                <a:lnSpc>
                  <a:spcPts val="2240"/>
                </a:lnSpc>
              </a:pPr>
              <a:r>
                <a:rPr lang="en-US" sz="1600" dirty="0">
                  <a:solidFill>
                    <a:srgbClr val="FFFFFF"/>
                  </a:solidFill>
                  <a:latin typeface="Century Gothic Paneuropean"/>
                  <a:ea typeface="Century Gothic Paneuropean"/>
                  <a:cs typeface="Century Gothic Paneuropean"/>
                  <a:sym typeface="Century Gothic Paneuropean"/>
                </a:rPr>
                <a:t>McKinney JA, et al. Am J Obstet Gynecol. 2024;230(3):S961–S979.e33</a:t>
              </a: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231B1"/>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E70B55F5-1BC4-3B91-602A-1EC4734083EF}"/>
              </a:ext>
            </a:extLst>
          </p:cNvPr>
          <p:cNvPicPr>
            <a:picLocks noChangeAspect="1"/>
          </p:cNvPicPr>
          <p:nvPr/>
        </p:nvPicPr>
        <p:blipFill>
          <a:blip r:embed="rId2" cstate="print">
            <a:alphaModFix amt="85000"/>
            <a:extLst>
              <a:ext uri="{28A0092B-C50C-407E-A947-70E740481C1C}">
                <a14:useLocalDpi xmlns:a14="http://schemas.microsoft.com/office/drawing/2010/main" val="0"/>
              </a:ext>
            </a:extLst>
          </a:blip>
          <a:srcRect l="8208" r="8208"/>
          <a:stretch/>
        </p:blipFill>
        <p:spPr>
          <a:xfrm>
            <a:off x="-3345" y="-43081"/>
            <a:ext cx="5816594" cy="10402690"/>
          </a:xfrm>
          <a:prstGeom prst="rect">
            <a:avLst/>
          </a:prstGeom>
        </p:spPr>
      </p:pic>
      <p:grpSp>
        <p:nvGrpSpPr>
          <p:cNvPr id="2" name="Group 2"/>
          <p:cNvGrpSpPr/>
          <p:nvPr/>
        </p:nvGrpSpPr>
        <p:grpSpPr>
          <a:xfrm>
            <a:off x="48991" y="0"/>
            <a:ext cx="18364200" cy="10363200"/>
            <a:chOff x="0" y="0"/>
            <a:chExt cx="24485600" cy="13817600"/>
          </a:xfrm>
        </p:grpSpPr>
        <p:sp>
          <p:nvSpPr>
            <p:cNvPr id="3" name="Freeform 3"/>
            <p:cNvSpPr/>
            <p:nvPr/>
          </p:nvSpPr>
          <p:spPr>
            <a:xfrm>
              <a:off x="0" y="0"/>
              <a:ext cx="24485600" cy="13817600"/>
            </a:xfrm>
            <a:custGeom>
              <a:avLst/>
              <a:gdLst/>
              <a:ahLst/>
              <a:cxnLst/>
              <a:rect l="l" t="t" r="r" b="b"/>
              <a:pathLst>
                <a:path w="24485600" h="13817600">
                  <a:moveTo>
                    <a:pt x="16891" y="0"/>
                  </a:moveTo>
                  <a:lnTo>
                    <a:pt x="24468710" y="0"/>
                  </a:lnTo>
                  <a:cubicBezTo>
                    <a:pt x="24478107" y="0"/>
                    <a:pt x="24485600" y="7620"/>
                    <a:pt x="24485600" y="16891"/>
                  </a:cubicBezTo>
                  <a:lnTo>
                    <a:pt x="24485600" y="13800710"/>
                  </a:lnTo>
                  <a:cubicBezTo>
                    <a:pt x="24485600" y="13810107"/>
                    <a:pt x="24477980" y="13817600"/>
                    <a:pt x="24468710" y="13817600"/>
                  </a:cubicBezTo>
                  <a:lnTo>
                    <a:pt x="16891" y="13817600"/>
                  </a:lnTo>
                  <a:cubicBezTo>
                    <a:pt x="7493" y="13817600"/>
                    <a:pt x="0" y="13809980"/>
                    <a:pt x="0" y="13800710"/>
                  </a:cubicBezTo>
                  <a:lnTo>
                    <a:pt x="0" y="16891"/>
                  </a:lnTo>
                  <a:cubicBezTo>
                    <a:pt x="0" y="7620"/>
                    <a:pt x="7620" y="0"/>
                    <a:pt x="16891" y="0"/>
                  </a:cubicBezTo>
                  <a:moveTo>
                    <a:pt x="16891" y="33909"/>
                  </a:moveTo>
                  <a:lnTo>
                    <a:pt x="16891" y="16891"/>
                  </a:lnTo>
                  <a:lnTo>
                    <a:pt x="33909" y="16891"/>
                  </a:lnTo>
                  <a:lnTo>
                    <a:pt x="33909" y="13800710"/>
                  </a:lnTo>
                  <a:lnTo>
                    <a:pt x="16891" y="13800710"/>
                  </a:lnTo>
                  <a:lnTo>
                    <a:pt x="16891" y="13783819"/>
                  </a:lnTo>
                  <a:lnTo>
                    <a:pt x="24468710" y="13783819"/>
                  </a:lnTo>
                  <a:lnTo>
                    <a:pt x="24468710" y="13800710"/>
                  </a:lnTo>
                  <a:lnTo>
                    <a:pt x="24451819" y="13800710"/>
                  </a:lnTo>
                  <a:lnTo>
                    <a:pt x="24451819" y="16891"/>
                  </a:lnTo>
                  <a:lnTo>
                    <a:pt x="24468710" y="16891"/>
                  </a:lnTo>
                  <a:lnTo>
                    <a:pt x="24468710" y="33909"/>
                  </a:lnTo>
                  <a:lnTo>
                    <a:pt x="16891" y="33909"/>
                  </a:lnTo>
                  <a:close/>
                </a:path>
              </a:pathLst>
            </a:custGeom>
            <a:solidFill>
              <a:srgbClr val="FFFFFF"/>
            </a:solidFill>
          </p:spPr>
          <p:txBody>
            <a:bodyPr/>
            <a:lstStyle/>
            <a:p>
              <a:endParaRPr lang="en-PH"/>
            </a:p>
          </p:txBody>
        </p:sp>
      </p:grpSp>
      <p:grpSp>
        <p:nvGrpSpPr>
          <p:cNvPr id="4" name="Group 4"/>
          <p:cNvGrpSpPr/>
          <p:nvPr/>
        </p:nvGrpSpPr>
        <p:grpSpPr>
          <a:xfrm>
            <a:off x="5813249" y="-1648411"/>
            <a:ext cx="18740879" cy="13259172"/>
            <a:chOff x="0" y="0"/>
            <a:chExt cx="24987839" cy="17678896"/>
          </a:xfrm>
        </p:grpSpPr>
        <p:sp>
          <p:nvSpPr>
            <p:cNvPr id="5" name="Freeform 5"/>
            <p:cNvSpPr/>
            <p:nvPr/>
          </p:nvSpPr>
          <p:spPr>
            <a:xfrm>
              <a:off x="0" y="0"/>
              <a:ext cx="24987886" cy="17678908"/>
            </a:xfrm>
            <a:custGeom>
              <a:avLst/>
              <a:gdLst/>
              <a:ahLst/>
              <a:cxnLst/>
              <a:rect l="l" t="t" r="r" b="b"/>
              <a:pathLst>
                <a:path w="24987886" h="17678908">
                  <a:moveTo>
                    <a:pt x="0" y="0"/>
                  </a:moveTo>
                  <a:lnTo>
                    <a:pt x="24987886" y="0"/>
                  </a:lnTo>
                  <a:lnTo>
                    <a:pt x="24987886" y="17678908"/>
                  </a:lnTo>
                  <a:lnTo>
                    <a:pt x="0" y="17678908"/>
                  </a:lnTo>
                  <a:lnTo>
                    <a:pt x="0" y="0"/>
                  </a:lnTo>
                  <a:close/>
                </a:path>
              </a:pathLst>
            </a:custGeom>
            <a:blipFill>
              <a:blip r:embed="rId3">
                <a:alphaModFix amt="15000"/>
              </a:blip>
              <a:stretch>
                <a:fillRect t="-1" b="-1"/>
              </a:stretch>
            </a:blipFill>
          </p:spPr>
          <p:txBody>
            <a:bodyPr/>
            <a:lstStyle/>
            <a:p>
              <a:endParaRPr lang="en-PH"/>
            </a:p>
          </p:txBody>
        </p:sp>
      </p:grpSp>
      <p:sp>
        <p:nvSpPr>
          <p:cNvPr id="6" name="Freeform 6"/>
          <p:cNvSpPr/>
          <p:nvPr/>
        </p:nvSpPr>
        <p:spPr>
          <a:xfrm>
            <a:off x="16473377" y="8618631"/>
            <a:ext cx="3879627" cy="3879627"/>
          </a:xfrm>
          <a:custGeom>
            <a:avLst/>
            <a:gdLst/>
            <a:ahLst/>
            <a:cxnLst/>
            <a:rect l="l" t="t" r="r" b="b"/>
            <a:pathLst>
              <a:path w="3879627" h="3879627">
                <a:moveTo>
                  <a:pt x="0" y="0"/>
                </a:moveTo>
                <a:lnTo>
                  <a:pt x="3879627" y="0"/>
                </a:lnTo>
                <a:lnTo>
                  <a:pt x="3879627" y="3879627"/>
                </a:lnTo>
                <a:lnTo>
                  <a:pt x="0" y="38796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7" name="Freeform 7"/>
          <p:cNvSpPr/>
          <p:nvPr/>
        </p:nvSpPr>
        <p:spPr>
          <a:xfrm>
            <a:off x="14408373" y="6407373"/>
            <a:ext cx="3879627" cy="3879627"/>
          </a:xfrm>
          <a:custGeom>
            <a:avLst/>
            <a:gdLst/>
            <a:ahLst/>
            <a:cxnLst/>
            <a:rect l="l" t="t" r="r" b="b"/>
            <a:pathLst>
              <a:path w="3879627" h="3879627">
                <a:moveTo>
                  <a:pt x="0" y="0"/>
                </a:moveTo>
                <a:lnTo>
                  <a:pt x="3879627" y="0"/>
                </a:lnTo>
                <a:lnTo>
                  <a:pt x="3879627" y="3879627"/>
                </a:lnTo>
                <a:lnTo>
                  <a:pt x="0" y="38796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grpSp>
        <p:nvGrpSpPr>
          <p:cNvPr id="10" name="Group 10"/>
          <p:cNvGrpSpPr/>
          <p:nvPr/>
        </p:nvGrpSpPr>
        <p:grpSpPr>
          <a:xfrm>
            <a:off x="13493769" y="6341107"/>
            <a:ext cx="5679806" cy="4018463"/>
            <a:chOff x="0" y="0"/>
            <a:chExt cx="7573075" cy="5357951"/>
          </a:xfrm>
        </p:grpSpPr>
        <p:sp>
          <p:nvSpPr>
            <p:cNvPr id="11" name="Freeform 11"/>
            <p:cNvSpPr/>
            <p:nvPr/>
          </p:nvSpPr>
          <p:spPr>
            <a:xfrm>
              <a:off x="0" y="0"/>
              <a:ext cx="7573137" cy="5358003"/>
            </a:xfrm>
            <a:custGeom>
              <a:avLst/>
              <a:gdLst/>
              <a:ahLst/>
              <a:cxnLst/>
              <a:rect l="l" t="t" r="r" b="b"/>
              <a:pathLst>
                <a:path w="7573137" h="5358003">
                  <a:moveTo>
                    <a:pt x="0" y="0"/>
                  </a:moveTo>
                  <a:lnTo>
                    <a:pt x="7573137" y="0"/>
                  </a:lnTo>
                  <a:lnTo>
                    <a:pt x="7573137" y="5358003"/>
                  </a:lnTo>
                  <a:lnTo>
                    <a:pt x="0" y="5358003"/>
                  </a:lnTo>
                  <a:lnTo>
                    <a:pt x="0" y="0"/>
                  </a:lnTo>
                  <a:close/>
                </a:path>
              </a:pathLst>
            </a:custGeom>
            <a:blipFill>
              <a:blip r:embed="rId3"/>
              <a:stretch>
                <a:fillRect t="-1"/>
              </a:stretch>
            </a:blipFill>
          </p:spPr>
          <p:txBody>
            <a:bodyPr/>
            <a:lstStyle/>
            <a:p>
              <a:endParaRPr lang="en-PH"/>
            </a:p>
          </p:txBody>
        </p:sp>
      </p:grpSp>
      <p:sp>
        <p:nvSpPr>
          <p:cNvPr id="12" name="Freeform 12"/>
          <p:cNvSpPr/>
          <p:nvPr/>
        </p:nvSpPr>
        <p:spPr>
          <a:xfrm>
            <a:off x="5981902" y="9445528"/>
            <a:ext cx="5910993" cy="841472"/>
          </a:xfrm>
          <a:custGeom>
            <a:avLst/>
            <a:gdLst/>
            <a:ahLst/>
            <a:cxnLst/>
            <a:rect l="l" t="t" r="r" b="b"/>
            <a:pathLst>
              <a:path w="5910993" h="841472">
                <a:moveTo>
                  <a:pt x="0" y="0"/>
                </a:moveTo>
                <a:lnTo>
                  <a:pt x="5910993" y="0"/>
                </a:lnTo>
                <a:lnTo>
                  <a:pt x="5910993" y="841472"/>
                </a:lnTo>
                <a:lnTo>
                  <a:pt x="0" y="8414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grpSp>
        <p:nvGrpSpPr>
          <p:cNvPr id="13" name="Group 13"/>
          <p:cNvGrpSpPr/>
          <p:nvPr/>
        </p:nvGrpSpPr>
        <p:grpSpPr>
          <a:xfrm>
            <a:off x="5981902" y="9725320"/>
            <a:ext cx="5910993" cy="388449"/>
            <a:chOff x="0" y="0"/>
            <a:chExt cx="7881324" cy="517932"/>
          </a:xfrm>
        </p:grpSpPr>
        <p:sp>
          <p:nvSpPr>
            <p:cNvPr id="14" name="Freeform 14"/>
            <p:cNvSpPr/>
            <p:nvPr/>
          </p:nvSpPr>
          <p:spPr>
            <a:xfrm>
              <a:off x="0" y="0"/>
              <a:ext cx="7881324" cy="517932"/>
            </a:xfrm>
            <a:custGeom>
              <a:avLst/>
              <a:gdLst/>
              <a:ahLst/>
              <a:cxnLst/>
              <a:rect l="l" t="t" r="r" b="b"/>
              <a:pathLst>
                <a:path w="7881324" h="517932">
                  <a:moveTo>
                    <a:pt x="0" y="0"/>
                  </a:moveTo>
                  <a:lnTo>
                    <a:pt x="7881324" y="0"/>
                  </a:lnTo>
                  <a:lnTo>
                    <a:pt x="7881324" y="517932"/>
                  </a:lnTo>
                  <a:lnTo>
                    <a:pt x="0" y="517932"/>
                  </a:lnTo>
                  <a:close/>
                </a:path>
              </a:pathLst>
            </a:custGeom>
            <a:solidFill>
              <a:srgbClr val="000000">
                <a:alpha val="0"/>
              </a:srgbClr>
            </a:solidFill>
          </p:spPr>
          <p:txBody>
            <a:bodyPr/>
            <a:lstStyle/>
            <a:p>
              <a:endParaRPr lang="en-PH"/>
            </a:p>
          </p:txBody>
        </p:sp>
        <p:sp>
          <p:nvSpPr>
            <p:cNvPr id="15" name="TextBox 15"/>
            <p:cNvSpPr txBox="1"/>
            <p:nvPr/>
          </p:nvSpPr>
          <p:spPr>
            <a:xfrm>
              <a:off x="0" y="-38100"/>
              <a:ext cx="7881324" cy="556032"/>
            </a:xfrm>
            <a:prstGeom prst="rect">
              <a:avLst/>
            </a:prstGeom>
          </p:spPr>
          <p:txBody>
            <a:bodyPr lIns="0" tIns="0" rIns="0" bIns="0" rtlCol="0" anchor="t"/>
            <a:lstStyle/>
            <a:p>
              <a:pPr algn="ctr">
                <a:lnSpc>
                  <a:spcPts val="3264"/>
                </a:lnSpc>
              </a:pPr>
              <a:r>
                <a:rPr lang="en-US" sz="2331" spc="349">
                  <a:solidFill>
                    <a:srgbClr val="FFFFFF"/>
                  </a:solidFill>
                  <a:latin typeface="Century Gothic Paneuropean"/>
                  <a:ea typeface="Century Gothic Paneuropean"/>
                  <a:cs typeface="Century Gothic Paneuropean"/>
                  <a:sym typeface="Century Gothic Paneuropean"/>
                </a:rPr>
                <a:t>WWW.CHIROONPURPOSE.COM</a:t>
              </a:r>
            </a:p>
          </p:txBody>
        </p:sp>
      </p:grpSp>
      <p:grpSp>
        <p:nvGrpSpPr>
          <p:cNvPr id="16" name="Group 16"/>
          <p:cNvGrpSpPr/>
          <p:nvPr/>
        </p:nvGrpSpPr>
        <p:grpSpPr>
          <a:xfrm>
            <a:off x="6480617" y="1827821"/>
            <a:ext cx="11350183" cy="3193454"/>
            <a:chOff x="-9101" y="-462028"/>
            <a:chExt cx="13514635" cy="4257939"/>
          </a:xfrm>
        </p:grpSpPr>
        <p:sp>
          <p:nvSpPr>
            <p:cNvPr id="17" name="Freeform 17"/>
            <p:cNvSpPr/>
            <p:nvPr/>
          </p:nvSpPr>
          <p:spPr>
            <a:xfrm>
              <a:off x="0" y="0"/>
              <a:ext cx="13505534" cy="3795911"/>
            </a:xfrm>
            <a:custGeom>
              <a:avLst/>
              <a:gdLst/>
              <a:ahLst/>
              <a:cxnLst/>
              <a:rect l="l" t="t" r="r" b="b"/>
              <a:pathLst>
                <a:path w="13505534" h="3795911">
                  <a:moveTo>
                    <a:pt x="0" y="0"/>
                  </a:moveTo>
                  <a:lnTo>
                    <a:pt x="13505534" y="0"/>
                  </a:lnTo>
                  <a:lnTo>
                    <a:pt x="13505534" y="3795911"/>
                  </a:lnTo>
                  <a:lnTo>
                    <a:pt x="0" y="3795911"/>
                  </a:lnTo>
                  <a:close/>
                </a:path>
              </a:pathLst>
            </a:custGeom>
            <a:solidFill>
              <a:srgbClr val="000000">
                <a:alpha val="0"/>
              </a:srgbClr>
            </a:solidFill>
          </p:spPr>
          <p:txBody>
            <a:bodyPr/>
            <a:lstStyle/>
            <a:p>
              <a:endParaRPr lang="en-PH"/>
            </a:p>
          </p:txBody>
        </p:sp>
        <p:sp>
          <p:nvSpPr>
            <p:cNvPr id="18" name="TextBox 18"/>
            <p:cNvSpPr txBox="1"/>
            <p:nvPr/>
          </p:nvSpPr>
          <p:spPr>
            <a:xfrm>
              <a:off x="-9101" y="-462028"/>
              <a:ext cx="13505533" cy="3767336"/>
            </a:xfrm>
            <a:prstGeom prst="rect">
              <a:avLst/>
            </a:prstGeom>
          </p:spPr>
          <p:txBody>
            <a:bodyPr lIns="0" tIns="0" rIns="0" bIns="0" rtlCol="0" anchor="t"/>
            <a:lstStyle/>
            <a:p>
              <a:pPr algn="l">
                <a:lnSpc>
                  <a:spcPts val="7359"/>
                </a:lnSpc>
              </a:pPr>
              <a:r>
                <a:rPr lang="en-US" sz="6500" b="1" spc="62" dirty="0">
                  <a:solidFill>
                    <a:srgbClr val="FFFFFF"/>
                  </a:solidFill>
                  <a:latin typeface="Century Gothic Paneuropean Heavy"/>
                  <a:ea typeface="Century Gothic Paneuropean Heavy"/>
                  <a:cs typeface="Century Gothic Paneuropean Heavy"/>
                  <a:sym typeface="Century Gothic Paneuropean Heavy"/>
                </a:rPr>
                <a:t>Water Immersion Linked to Fewer Interventions</a:t>
              </a:r>
            </a:p>
          </p:txBody>
        </p:sp>
      </p:grpSp>
      <p:grpSp>
        <p:nvGrpSpPr>
          <p:cNvPr id="19" name="Group 19"/>
          <p:cNvGrpSpPr/>
          <p:nvPr/>
        </p:nvGrpSpPr>
        <p:grpSpPr>
          <a:xfrm>
            <a:off x="6487442" y="3701472"/>
            <a:ext cx="10581358" cy="2889828"/>
            <a:chOff x="0" y="0"/>
            <a:chExt cx="12279678" cy="3853105"/>
          </a:xfrm>
        </p:grpSpPr>
        <p:sp>
          <p:nvSpPr>
            <p:cNvPr id="20" name="Freeform 20"/>
            <p:cNvSpPr/>
            <p:nvPr/>
          </p:nvSpPr>
          <p:spPr>
            <a:xfrm>
              <a:off x="0" y="0"/>
              <a:ext cx="11172319" cy="2801383"/>
            </a:xfrm>
            <a:custGeom>
              <a:avLst/>
              <a:gdLst/>
              <a:ahLst/>
              <a:cxnLst/>
              <a:rect l="l" t="t" r="r" b="b"/>
              <a:pathLst>
                <a:path w="11172319" h="2801383">
                  <a:moveTo>
                    <a:pt x="0" y="0"/>
                  </a:moveTo>
                  <a:lnTo>
                    <a:pt x="11172319" y="0"/>
                  </a:lnTo>
                  <a:lnTo>
                    <a:pt x="11172319" y="2801383"/>
                  </a:lnTo>
                  <a:lnTo>
                    <a:pt x="0" y="2801383"/>
                  </a:lnTo>
                  <a:close/>
                </a:path>
              </a:pathLst>
            </a:custGeom>
            <a:solidFill>
              <a:srgbClr val="000000">
                <a:alpha val="0"/>
              </a:srgbClr>
            </a:solidFill>
          </p:spPr>
          <p:txBody>
            <a:bodyPr/>
            <a:lstStyle/>
            <a:p>
              <a:endParaRPr lang="en-PH"/>
            </a:p>
          </p:txBody>
        </p:sp>
        <p:sp>
          <p:nvSpPr>
            <p:cNvPr id="21" name="TextBox 21"/>
            <p:cNvSpPr txBox="1"/>
            <p:nvPr/>
          </p:nvSpPr>
          <p:spPr>
            <a:xfrm>
              <a:off x="14372" y="1099347"/>
              <a:ext cx="12265306" cy="2753758"/>
            </a:xfrm>
            <a:prstGeom prst="rect">
              <a:avLst/>
            </a:prstGeom>
          </p:spPr>
          <p:txBody>
            <a:bodyPr lIns="0" tIns="0" rIns="0" bIns="0" rtlCol="0" anchor="t"/>
            <a:lstStyle/>
            <a:p>
              <a:pPr algn="l">
                <a:lnSpc>
                  <a:spcPts val="4799"/>
                </a:lnSpc>
              </a:pPr>
              <a:r>
                <a:rPr lang="en-US" sz="4000" dirty="0">
                  <a:solidFill>
                    <a:srgbClr val="FFFFFF"/>
                  </a:solidFill>
                  <a:latin typeface="Century Gothic Paneuropean"/>
                  <a:ea typeface="Century Gothic Paneuropean"/>
                  <a:cs typeface="Century Gothic Paneuropean"/>
                  <a:sym typeface="Century Gothic Paneuropean"/>
                </a:rPr>
                <a:t>Compared to land births, water births were less likely to involve epidural analgesia or instrumental delivery.</a:t>
              </a:r>
            </a:p>
          </p:txBody>
        </p:sp>
      </p:grpSp>
      <p:grpSp>
        <p:nvGrpSpPr>
          <p:cNvPr id="22" name="Group 22"/>
          <p:cNvGrpSpPr/>
          <p:nvPr/>
        </p:nvGrpSpPr>
        <p:grpSpPr>
          <a:xfrm>
            <a:off x="6542657" y="6819900"/>
            <a:ext cx="7463629" cy="1317510"/>
            <a:chOff x="0" y="0"/>
            <a:chExt cx="9951505" cy="1756680"/>
          </a:xfrm>
        </p:grpSpPr>
        <p:sp>
          <p:nvSpPr>
            <p:cNvPr id="23" name="Freeform 23"/>
            <p:cNvSpPr/>
            <p:nvPr/>
          </p:nvSpPr>
          <p:spPr>
            <a:xfrm>
              <a:off x="0" y="0"/>
              <a:ext cx="9907956" cy="798644"/>
            </a:xfrm>
            <a:custGeom>
              <a:avLst/>
              <a:gdLst/>
              <a:ahLst/>
              <a:cxnLst/>
              <a:rect l="l" t="t" r="r" b="b"/>
              <a:pathLst>
                <a:path w="9907956" h="798644">
                  <a:moveTo>
                    <a:pt x="0" y="0"/>
                  </a:moveTo>
                  <a:lnTo>
                    <a:pt x="9907956" y="0"/>
                  </a:lnTo>
                  <a:lnTo>
                    <a:pt x="9907956" y="798644"/>
                  </a:lnTo>
                  <a:lnTo>
                    <a:pt x="0" y="798644"/>
                  </a:lnTo>
                  <a:close/>
                </a:path>
              </a:pathLst>
            </a:custGeom>
            <a:solidFill>
              <a:srgbClr val="000000">
                <a:alpha val="0"/>
              </a:srgbClr>
            </a:solidFill>
          </p:spPr>
          <p:txBody>
            <a:bodyPr/>
            <a:lstStyle/>
            <a:p>
              <a:endParaRPr lang="en-PH"/>
            </a:p>
          </p:txBody>
        </p:sp>
        <p:sp>
          <p:nvSpPr>
            <p:cNvPr id="24" name="TextBox 24"/>
            <p:cNvSpPr txBox="1"/>
            <p:nvPr/>
          </p:nvSpPr>
          <p:spPr>
            <a:xfrm>
              <a:off x="43549" y="919936"/>
              <a:ext cx="9907956" cy="836744"/>
            </a:xfrm>
            <a:prstGeom prst="rect">
              <a:avLst/>
            </a:prstGeom>
          </p:spPr>
          <p:txBody>
            <a:bodyPr lIns="0" tIns="0" rIns="0" bIns="0" rtlCol="0" anchor="t"/>
            <a:lstStyle/>
            <a:p>
              <a:pPr algn="l">
                <a:lnSpc>
                  <a:spcPts val="2240"/>
                </a:lnSpc>
              </a:pPr>
              <a:r>
                <a:rPr lang="en-US" sz="1600" dirty="0">
                  <a:solidFill>
                    <a:srgbClr val="FFFFFF"/>
                  </a:solidFill>
                  <a:latin typeface="Century Gothic Paneuropean"/>
                  <a:ea typeface="Century Gothic Paneuropean"/>
                  <a:cs typeface="Century Gothic Paneuropean"/>
                  <a:sym typeface="Century Gothic Paneuropean"/>
                </a:rPr>
                <a:t>McKinney JA, et al. Am J Obstet Gynecol. 2024;230(3):S961–S979.e33</a:t>
              </a:r>
            </a:p>
          </p:txBody>
        </p:sp>
      </p:grpSp>
      <p:grpSp>
        <p:nvGrpSpPr>
          <p:cNvPr id="8" name="Group 8"/>
          <p:cNvGrpSpPr/>
          <p:nvPr/>
        </p:nvGrpSpPr>
        <p:grpSpPr>
          <a:xfrm>
            <a:off x="-1093894" y="-1076562"/>
            <a:ext cx="3568927" cy="3568927"/>
            <a:chOff x="0" y="0"/>
            <a:chExt cx="4758569" cy="4758569"/>
          </a:xfrm>
        </p:grpSpPr>
        <p:sp>
          <p:nvSpPr>
            <p:cNvPr id="9" name="Freeform 9"/>
            <p:cNvSpPr/>
            <p:nvPr/>
          </p:nvSpPr>
          <p:spPr>
            <a:xfrm>
              <a:off x="0" y="0"/>
              <a:ext cx="4758690" cy="4758563"/>
            </a:xfrm>
            <a:custGeom>
              <a:avLst/>
              <a:gdLst/>
              <a:ahLst/>
              <a:cxnLst/>
              <a:rect l="l" t="t" r="r" b="b"/>
              <a:pathLst>
                <a:path w="4758690" h="4758563">
                  <a:moveTo>
                    <a:pt x="2379345" y="0"/>
                  </a:moveTo>
                  <a:cubicBezTo>
                    <a:pt x="1065276" y="0"/>
                    <a:pt x="0" y="1065276"/>
                    <a:pt x="0" y="2379345"/>
                  </a:cubicBezTo>
                  <a:cubicBezTo>
                    <a:pt x="0" y="3693414"/>
                    <a:pt x="1065276" y="4758563"/>
                    <a:pt x="2379345" y="4758563"/>
                  </a:cubicBezTo>
                  <a:cubicBezTo>
                    <a:pt x="3693414" y="4758563"/>
                    <a:pt x="4758690" y="3693287"/>
                    <a:pt x="4758690" y="2379218"/>
                  </a:cubicBezTo>
                  <a:cubicBezTo>
                    <a:pt x="4758690" y="1065149"/>
                    <a:pt x="3693287" y="0"/>
                    <a:pt x="2379345" y="0"/>
                  </a:cubicBezTo>
                  <a:close/>
                </a:path>
              </a:pathLst>
            </a:custGeom>
            <a:solidFill>
              <a:srgbClr val="86EAE9"/>
            </a:solidFill>
          </p:spPr>
          <p:txBody>
            <a:bodyPr/>
            <a:lstStyle/>
            <a:p>
              <a:endParaRPr lang="en-PH"/>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231B1"/>
        </a:solidFill>
        <a:effectLst/>
      </p:bgPr>
    </p:bg>
    <p:spTree>
      <p:nvGrpSpPr>
        <p:cNvPr id="1" name="">
          <a:extLst>
            <a:ext uri="{FF2B5EF4-FFF2-40B4-BE49-F238E27FC236}">
              <a16:creationId xmlns:a16="http://schemas.microsoft.com/office/drawing/2014/main" id="{A8056FD7-DCE9-2FF4-CA64-945CD103405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68C3753-E876-6190-6073-035969326A36}"/>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t="7632" b="7632"/>
          <a:stretch/>
        </p:blipFill>
        <p:spPr>
          <a:xfrm>
            <a:off x="-76200" y="-10926"/>
            <a:ext cx="18364200" cy="10374125"/>
          </a:xfrm>
          <a:prstGeom prst="rect">
            <a:avLst/>
          </a:prstGeom>
        </p:spPr>
      </p:pic>
      <p:grpSp>
        <p:nvGrpSpPr>
          <p:cNvPr id="2" name="Group 2">
            <a:extLst>
              <a:ext uri="{FF2B5EF4-FFF2-40B4-BE49-F238E27FC236}">
                <a16:creationId xmlns:a16="http://schemas.microsoft.com/office/drawing/2014/main" id="{42B38258-13F8-CB10-0EE0-B88D1FC22C0D}"/>
              </a:ext>
            </a:extLst>
          </p:cNvPr>
          <p:cNvGrpSpPr/>
          <p:nvPr/>
        </p:nvGrpSpPr>
        <p:grpSpPr>
          <a:xfrm>
            <a:off x="-76200" y="0"/>
            <a:ext cx="18364200" cy="10363200"/>
            <a:chOff x="0" y="0"/>
            <a:chExt cx="24485600" cy="13817600"/>
          </a:xfrm>
        </p:grpSpPr>
        <p:sp>
          <p:nvSpPr>
            <p:cNvPr id="3" name="Freeform 3">
              <a:extLst>
                <a:ext uri="{FF2B5EF4-FFF2-40B4-BE49-F238E27FC236}">
                  <a16:creationId xmlns:a16="http://schemas.microsoft.com/office/drawing/2014/main" id="{76E6AF3E-D81E-AA7F-50A3-E2A658E903F6}"/>
                </a:ext>
              </a:extLst>
            </p:cNvPr>
            <p:cNvSpPr/>
            <p:nvPr/>
          </p:nvSpPr>
          <p:spPr>
            <a:xfrm>
              <a:off x="0" y="0"/>
              <a:ext cx="24485600" cy="13817600"/>
            </a:xfrm>
            <a:custGeom>
              <a:avLst/>
              <a:gdLst/>
              <a:ahLst/>
              <a:cxnLst/>
              <a:rect l="l" t="t" r="r" b="b"/>
              <a:pathLst>
                <a:path w="24485600" h="13817600">
                  <a:moveTo>
                    <a:pt x="16891" y="0"/>
                  </a:moveTo>
                  <a:lnTo>
                    <a:pt x="24468710" y="0"/>
                  </a:lnTo>
                  <a:cubicBezTo>
                    <a:pt x="24478107" y="0"/>
                    <a:pt x="24485600" y="7620"/>
                    <a:pt x="24485600" y="16891"/>
                  </a:cubicBezTo>
                  <a:lnTo>
                    <a:pt x="24485600" y="13800710"/>
                  </a:lnTo>
                  <a:cubicBezTo>
                    <a:pt x="24485600" y="13810107"/>
                    <a:pt x="24477980" y="13817600"/>
                    <a:pt x="24468710" y="13817600"/>
                  </a:cubicBezTo>
                  <a:lnTo>
                    <a:pt x="16891" y="13817600"/>
                  </a:lnTo>
                  <a:cubicBezTo>
                    <a:pt x="7493" y="13817600"/>
                    <a:pt x="0" y="13809980"/>
                    <a:pt x="0" y="13800710"/>
                  </a:cubicBezTo>
                  <a:lnTo>
                    <a:pt x="0" y="16891"/>
                  </a:lnTo>
                  <a:cubicBezTo>
                    <a:pt x="0" y="7620"/>
                    <a:pt x="7620" y="0"/>
                    <a:pt x="16891" y="0"/>
                  </a:cubicBezTo>
                  <a:moveTo>
                    <a:pt x="16891" y="33909"/>
                  </a:moveTo>
                  <a:lnTo>
                    <a:pt x="16891" y="16891"/>
                  </a:lnTo>
                  <a:lnTo>
                    <a:pt x="33909" y="16891"/>
                  </a:lnTo>
                  <a:lnTo>
                    <a:pt x="33909" y="13800710"/>
                  </a:lnTo>
                  <a:lnTo>
                    <a:pt x="16891" y="13800710"/>
                  </a:lnTo>
                  <a:lnTo>
                    <a:pt x="16891" y="13783819"/>
                  </a:lnTo>
                  <a:lnTo>
                    <a:pt x="24468710" y="13783819"/>
                  </a:lnTo>
                  <a:lnTo>
                    <a:pt x="24468710" y="13800710"/>
                  </a:lnTo>
                  <a:lnTo>
                    <a:pt x="24451819" y="13800710"/>
                  </a:lnTo>
                  <a:lnTo>
                    <a:pt x="24451819" y="16891"/>
                  </a:lnTo>
                  <a:lnTo>
                    <a:pt x="24468710" y="16891"/>
                  </a:lnTo>
                  <a:lnTo>
                    <a:pt x="24468710" y="33909"/>
                  </a:lnTo>
                  <a:lnTo>
                    <a:pt x="16891" y="33909"/>
                  </a:lnTo>
                  <a:close/>
                </a:path>
              </a:pathLst>
            </a:custGeom>
            <a:solidFill>
              <a:srgbClr val="FFFFFF"/>
            </a:solidFill>
          </p:spPr>
          <p:txBody>
            <a:bodyPr/>
            <a:lstStyle/>
            <a:p>
              <a:endParaRPr lang="en-PH"/>
            </a:p>
          </p:txBody>
        </p:sp>
      </p:grpSp>
      <p:sp>
        <p:nvSpPr>
          <p:cNvPr id="6" name="Freeform 6">
            <a:extLst>
              <a:ext uri="{FF2B5EF4-FFF2-40B4-BE49-F238E27FC236}">
                <a16:creationId xmlns:a16="http://schemas.microsoft.com/office/drawing/2014/main" id="{02B907F3-B37F-E1D8-0137-CF69921CED4D}"/>
              </a:ext>
            </a:extLst>
          </p:cNvPr>
          <p:cNvSpPr/>
          <p:nvPr/>
        </p:nvSpPr>
        <p:spPr>
          <a:xfrm>
            <a:off x="16473377" y="8618631"/>
            <a:ext cx="3879627" cy="3879627"/>
          </a:xfrm>
          <a:custGeom>
            <a:avLst/>
            <a:gdLst/>
            <a:ahLst/>
            <a:cxnLst/>
            <a:rect l="l" t="t" r="r" b="b"/>
            <a:pathLst>
              <a:path w="3879627" h="3879627">
                <a:moveTo>
                  <a:pt x="0" y="0"/>
                </a:moveTo>
                <a:lnTo>
                  <a:pt x="3879627" y="0"/>
                </a:lnTo>
                <a:lnTo>
                  <a:pt x="3879627" y="3879627"/>
                </a:lnTo>
                <a:lnTo>
                  <a:pt x="0" y="387962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PH"/>
          </a:p>
        </p:txBody>
      </p:sp>
      <p:sp>
        <p:nvSpPr>
          <p:cNvPr id="7" name="Freeform 7">
            <a:extLst>
              <a:ext uri="{FF2B5EF4-FFF2-40B4-BE49-F238E27FC236}">
                <a16:creationId xmlns:a16="http://schemas.microsoft.com/office/drawing/2014/main" id="{0D71CDEC-6309-6B48-DF45-06A7C002D101}"/>
              </a:ext>
            </a:extLst>
          </p:cNvPr>
          <p:cNvSpPr/>
          <p:nvPr/>
        </p:nvSpPr>
        <p:spPr>
          <a:xfrm>
            <a:off x="14408373" y="6407373"/>
            <a:ext cx="3879627" cy="3879627"/>
          </a:xfrm>
          <a:custGeom>
            <a:avLst/>
            <a:gdLst/>
            <a:ahLst/>
            <a:cxnLst/>
            <a:rect l="l" t="t" r="r" b="b"/>
            <a:pathLst>
              <a:path w="3879627" h="3879627">
                <a:moveTo>
                  <a:pt x="0" y="0"/>
                </a:moveTo>
                <a:lnTo>
                  <a:pt x="3879627" y="0"/>
                </a:lnTo>
                <a:lnTo>
                  <a:pt x="3879627" y="3879627"/>
                </a:lnTo>
                <a:lnTo>
                  <a:pt x="0" y="387962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PH"/>
          </a:p>
        </p:txBody>
      </p:sp>
      <p:grpSp>
        <p:nvGrpSpPr>
          <p:cNvPr id="8" name="Group 8">
            <a:extLst>
              <a:ext uri="{FF2B5EF4-FFF2-40B4-BE49-F238E27FC236}">
                <a16:creationId xmlns:a16="http://schemas.microsoft.com/office/drawing/2014/main" id="{7D966DF7-BFD5-74D6-D569-3D13412A6017}"/>
              </a:ext>
            </a:extLst>
          </p:cNvPr>
          <p:cNvGrpSpPr/>
          <p:nvPr/>
        </p:nvGrpSpPr>
        <p:grpSpPr>
          <a:xfrm>
            <a:off x="-1093894" y="-1076562"/>
            <a:ext cx="3568927" cy="3568927"/>
            <a:chOff x="0" y="0"/>
            <a:chExt cx="4758569" cy="4758569"/>
          </a:xfrm>
        </p:grpSpPr>
        <p:sp>
          <p:nvSpPr>
            <p:cNvPr id="9" name="Freeform 9">
              <a:extLst>
                <a:ext uri="{FF2B5EF4-FFF2-40B4-BE49-F238E27FC236}">
                  <a16:creationId xmlns:a16="http://schemas.microsoft.com/office/drawing/2014/main" id="{FFAF6268-B8C2-147E-A201-37724DC5EC0C}"/>
                </a:ext>
              </a:extLst>
            </p:cNvPr>
            <p:cNvSpPr/>
            <p:nvPr/>
          </p:nvSpPr>
          <p:spPr>
            <a:xfrm>
              <a:off x="0" y="0"/>
              <a:ext cx="4758690" cy="4758563"/>
            </a:xfrm>
            <a:custGeom>
              <a:avLst/>
              <a:gdLst/>
              <a:ahLst/>
              <a:cxnLst/>
              <a:rect l="l" t="t" r="r" b="b"/>
              <a:pathLst>
                <a:path w="4758690" h="4758563">
                  <a:moveTo>
                    <a:pt x="2379345" y="0"/>
                  </a:moveTo>
                  <a:cubicBezTo>
                    <a:pt x="1065276" y="0"/>
                    <a:pt x="0" y="1065276"/>
                    <a:pt x="0" y="2379345"/>
                  </a:cubicBezTo>
                  <a:cubicBezTo>
                    <a:pt x="0" y="3693414"/>
                    <a:pt x="1065276" y="4758563"/>
                    <a:pt x="2379345" y="4758563"/>
                  </a:cubicBezTo>
                  <a:cubicBezTo>
                    <a:pt x="3693414" y="4758563"/>
                    <a:pt x="4758690" y="3693287"/>
                    <a:pt x="4758690" y="2379218"/>
                  </a:cubicBezTo>
                  <a:cubicBezTo>
                    <a:pt x="4758690" y="1065149"/>
                    <a:pt x="3693287" y="0"/>
                    <a:pt x="2379345" y="0"/>
                  </a:cubicBezTo>
                  <a:close/>
                </a:path>
              </a:pathLst>
            </a:custGeom>
            <a:solidFill>
              <a:srgbClr val="86EAE9"/>
            </a:solidFill>
          </p:spPr>
          <p:txBody>
            <a:bodyPr/>
            <a:lstStyle/>
            <a:p>
              <a:endParaRPr lang="en-PH"/>
            </a:p>
          </p:txBody>
        </p:sp>
      </p:grpSp>
      <p:grpSp>
        <p:nvGrpSpPr>
          <p:cNvPr id="10" name="Group 10">
            <a:extLst>
              <a:ext uri="{FF2B5EF4-FFF2-40B4-BE49-F238E27FC236}">
                <a16:creationId xmlns:a16="http://schemas.microsoft.com/office/drawing/2014/main" id="{8A1A6F50-2CDD-5054-9248-BDF8B790AE27}"/>
              </a:ext>
            </a:extLst>
          </p:cNvPr>
          <p:cNvGrpSpPr/>
          <p:nvPr/>
        </p:nvGrpSpPr>
        <p:grpSpPr>
          <a:xfrm>
            <a:off x="13522797" y="6355623"/>
            <a:ext cx="5679806" cy="4018463"/>
            <a:chOff x="0" y="0"/>
            <a:chExt cx="7573075" cy="5357951"/>
          </a:xfrm>
        </p:grpSpPr>
        <p:sp>
          <p:nvSpPr>
            <p:cNvPr id="11" name="Freeform 11">
              <a:extLst>
                <a:ext uri="{FF2B5EF4-FFF2-40B4-BE49-F238E27FC236}">
                  <a16:creationId xmlns:a16="http://schemas.microsoft.com/office/drawing/2014/main" id="{F514770A-27B8-5300-58D9-FF9326C39C5D}"/>
                </a:ext>
              </a:extLst>
            </p:cNvPr>
            <p:cNvSpPr/>
            <p:nvPr/>
          </p:nvSpPr>
          <p:spPr>
            <a:xfrm>
              <a:off x="0" y="0"/>
              <a:ext cx="7573137" cy="5358003"/>
            </a:xfrm>
            <a:custGeom>
              <a:avLst/>
              <a:gdLst/>
              <a:ahLst/>
              <a:cxnLst/>
              <a:rect l="l" t="t" r="r" b="b"/>
              <a:pathLst>
                <a:path w="7573137" h="5358003">
                  <a:moveTo>
                    <a:pt x="0" y="0"/>
                  </a:moveTo>
                  <a:lnTo>
                    <a:pt x="7573137" y="0"/>
                  </a:lnTo>
                  <a:lnTo>
                    <a:pt x="7573137" y="5358003"/>
                  </a:lnTo>
                  <a:lnTo>
                    <a:pt x="0" y="5358003"/>
                  </a:lnTo>
                  <a:lnTo>
                    <a:pt x="0" y="0"/>
                  </a:lnTo>
                  <a:close/>
                </a:path>
              </a:pathLst>
            </a:custGeom>
            <a:blipFill>
              <a:blip r:embed="rId5"/>
              <a:stretch>
                <a:fillRect t="-1"/>
              </a:stretch>
            </a:blipFill>
          </p:spPr>
          <p:txBody>
            <a:bodyPr/>
            <a:lstStyle/>
            <a:p>
              <a:endParaRPr lang="en-PH"/>
            </a:p>
          </p:txBody>
        </p:sp>
      </p:grpSp>
      <p:sp>
        <p:nvSpPr>
          <p:cNvPr id="12" name="Freeform 12">
            <a:extLst>
              <a:ext uri="{FF2B5EF4-FFF2-40B4-BE49-F238E27FC236}">
                <a16:creationId xmlns:a16="http://schemas.microsoft.com/office/drawing/2014/main" id="{6B995352-DB35-EC91-34CA-7BBA4CDBE84D}"/>
              </a:ext>
            </a:extLst>
          </p:cNvPr>
          <p:cNvSpPr/>
          <p:nvPr/>
        </p:nvSpPr>
        <p:spPr>
          <a:xfrm>
            <a:off x="5981902" y="9445528"/>
            <a:ext cx="5910993" cy="841472"/>
          </a:xfrm>
          <a:custGeom>
            <a:avLst/>
            <a:gdLst/>
            <a:ahLst/>
            <a:cxnLst/>
            <a:rect l="l" t="t" r="r" b="b"/>
            <a:pathLst>
              <a:path w="5910993" h="841472">
                <a:moveTo>
                  <a:pt x="0" y="0"/>
                </a:moveTo>
                <a:lnTo>
                  <a:pt x="5910993" y="0"/>
                </a:lnTo>
                <a:lnTo>
                  <a:pt x="5910993" y="841472"/>
                </a:lnTo>
                <a:lnTo>
                  <a:pt x="0" y="8414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grpSp>
        <p:nvGrpSpPr>
          <p:cNvPr id="13" name="Group 13">
            <a:extLst>
              <a:ext uri="{FF2B5EF4-FFF2-40B4-BE49-F238E27FC236}">
                <a16:creationId xmlns:a16="http://schemas.microsoft.com/office/drawing/2014/main" id="{9C8987FE-5EC3-364D-D7B4-FAC49D22E985}"/>
              </a:ext>
            </a:extLst>
          </p:cNvPr>
          <p:cNvGrpSpPr/>
          <p:nvPr/>
        </p:nvGrpSpPr>
        <p:grpSpPr>
          <a:xfrm>
            <a:off x="5981902" y="9725320"/>
            <a:ext cx="5910993" cy="388449"/>
            <a:chOff x="0" y="0"/>
            <a:chExt cx="7881324" cy="517932"/>
          </a:xfrm>
        </p:grpSpPr>
        <p:sp>
          <p:nvSpPr>
            <p:cNvPr id="14" name="Freeform 14">
              <a:extLst>
                <a:ext uri="{FF2B5EF4-FFF2-40B4-BE49-F238E27FC236}">
                  <a16:creationId xmlns:a16="http://schemas.microsoft.com/office/drawing/2014/main" id="{1978C5CB-0309-7EC3-F7AF-E9619599286A}"/>
                </a:ext>
              </a:extLst>
            </p:cNvPr>
            <p:cNvSpPr/>
            <p:nvPr/>
          </p:nvSpPr>
          <p:spPr>
            <a:xfrm>
              <a:off x="0" y="0"/>
              <a:ext cx="7881324" cy="517932"/>
            </a:xfrm>
            <a:custGeom>
              <a:avLst/>
              <a:gdLst/>
              <a:ahLst/>
              <a:cxnLst/>
              <a:rect l="l" t="t" r="r" b="b"/>
              <a:pathLst>
                <a:path w="7881324" h="517932">
                  <a:moveTo>
                    <a:pt x="0" y="0"/>
                  </a:moveTo>
                  <a:lnTo>
                    <a:pt x="7881324" y="0"/>
                  </a:lnTo>
                  <a:lnTo>
                    <a:pt x="7881324" y="517932"/>
                  </a:lnTo>
                  <a:lnTo>
                    <a:pt x="0" y="517932"/>
                  </a:lnTo>
                  <a:close/>
                </a:path>
              </a:pathLst>
            </a:custGeom>
            <a:solidFill>
              <a:srgbClr val="000000">
                <a:alpha val="0"/>
              </a:srgbClr>
            </a:solidFill>
          </p:spPr>
          <p:txBody>
            <a:bodyPr/>
            <a:lstStyle/>
            <a:p>
              <a:endParaRPr lang="en-PH"/>
            </a:p>
          </p:txBody>
        </p:sp>
        <p:sp>
          <p:nvSpPr>
            <p:cNvPr id="15" name="TextBox 15">
              <a:extLst>
                <a:ext uri="{FF2B5EF4-FFF2-40B4-BE49-F238E27FC236}">
                  <a16:creationId xmlns:a16="http://schemas.microsoft.com/office/drawing/2014/main" id="{5113FB0D-A531-67B4-B669-A88492278692}"/>
                </a:ext>
              </a:extLst>
            </p:cNvPr>
            <p:cNvSpPr txBox="1"/>
            <p:nvPr/>
          </p:nvSpPr>
          <p:spPr>
            <a:xfrm>
              <a:off x="0" y="-38100"/>
              <a:ext cx="7881324" cy="556032"/>
            </a:xfrm>
            <a:prstGeom prst="rect">
              <a:avLst/>
            </a:prstGeom>
          </p:spPr>
          <p:txBody>
            <a:bodyPr lIns="0" tIns="0" rIns="0" bIns="0" rtlCol="0" anchor="t"/>
            <a:lstStyle/>
            <a:p>
              <a:pPr algn="ctr">
                <a:lnSpc>
                  <a:spcPts val="3264"/>
                </a:lnSpc>
              </a:pPr>
              <a:r>
                <a:rPr lang="en-US" sz="2331" spc="349">
                  <a:solidFill>
                    <a:srgbClr val="FFFFFF"/>
                  </a:solidFill>
                  <a:latin typeface="Century Gothic Paneuropean"/>
                  <a:ea typeface="Century Gothic Paneuropean"/>
                  <a:cs typeface="Century Gothic Paneuropean"/>
                  <a:sym typeface="Century Gothic Paneuropean"/>
                </a:rPr>
                <a:t>WWW.CHIROONPURPOSE.COM</a:t>
              </a:r>
            </a:p>
          </p:txBody>
        </p:sp>
      </p:grpSp>
      <p:sp>
        <p:nvSpPr>
          <p:cNvPr id="18" name="TextBox 18">
            <a:extLst>
              <a:ext uri="{FF2B5EF4-FFF2-40B4-BE49-F238E27FC236}">
                <a16:creationId xmlns:a16="http://schemas.microsoft.com/office/drawing/2014/main" id="{1A1BC59F-9FDE-CAFC-BBEA-C404124A47DC}"/>
              </a:ext>
            </a:extLst>
          </p:cNvPr>
          <p:cNvSpPr txBox="1"/>
          <p:nvPr/>
        </p:nvSpPr>
        <p:spPr>
          <a:xfrm>
            <a:off x="2475033" y="2105673"/>
            <a:ext cx="11240967" cy="2101037"/>
          </a:xfrm>
          <a:prstGeom prst="rect">
            <a:avLst/>
          </a:prstGeom>
        </p:spPr>
        <p:txBody>
          <a:bodyPr lIns="0" tIns="0" rIns="0" bIns="0" rtlCol="0" anchor="t"/>
          <a:lstStyle/>
          <a:p>
            <a:pPr algn="l">
              <a:lnSpc>
                <a:spcPts val="7359"/>
              </a:lnSpc>
            </a:pPr>
            <a:r>
              <a:rPr lang="en-US" sz="6500" b="1" spc="62" dirty="0">
                <a:solidFill>
                  <a:srgbClr val="FFFFFF"/>
                </a:solidFill>
                <a:latin typeface="Century Gothic Paneuropean Heavy"/>
                <a:ea typeface="Century Gothic Paneuropean Heavy"/>
                <a:cs typeface="Century Gothic Paneuropean Heavy"/>
                <a:sym typeface="Century Gothic Paneuropean Heavy"/>
              </a:rPr>
              <a:t>Water Birth Reduces NICU Admissions</a:t>
            </a:r>
          </a:p>
        </p:txBody>
      </p:sp>
      <p:grpSp>
        <p:nvGrpSpPr>
          <p:cNvPr id="19" name="Group 19">
            <a:extLst>
              <a:ext uri="{FF2B5EF4-FFF2-40B4-BE49-F238E27FC236}">
                <a16:creationId xmlns:a16="http://schemas.microsoft.com/office/drawing/2014/main" id="{658193E2-F383-088B-4EC3-340228A68C90}"/>
              </a:ext>
            </a:extLst>
          </p:cNvPr>
          <p:cNvGrpSpPr/>
          <p:nvPr/>
        </p:nvGrpSpPr>
        <p:grpSpPr>
          <a:xfrm>
            <a:off x="2475033" y="4414063"/>
            <a:ext cx="9417862" cy="2485005"/>
            <a:chOff x="0" y="0"/>
            <a:chExt cx="11187578" cy="3313341"/>
          </a:xfrm>
        </p:grpSpPr>
        <p:sp>
          <p:nvSpPr>
            <p:cNvPr id="20" name="Freeform 20">
              <a:extLst>
                <a:ext uri="{FF2B5EF4-FFF2-40B4-BE49-F238E27FC236}">
                  <a16:creationId xmlns:a16="http://schemas.microsoft.com/office/drawing/2014/main" id="{B1A0C9C9-3E91-6316-F305-1B8BFDB456E6}"/>
                </a:ext>
              </a:extLst>
            </p:cNvPr>
            <p:cNvSpPr/>
            <p:nvPr/>
          </p:nvSpPr>
          <p:spPr>
            <a:xfrm>
              <a:off x="0" y="0"/>
              <a:ext cx="11187578" cy="2801383"/>
            </a:xfrm>
            <a:custGeom>
              <a:avLst/>
              <a:gdLst/>
              <a:ahLst/>
              <a:cxnLst/>
              <a:rect l="l" t="t" r="r" b="b"/>
              <a:pathLst>
                <a:path w="11187578" h="2801383">
                  <a:moveTo>
                    <a:pt x="0" y="0"/>
                  </a:moveTo>
                  <a:lnTo>
                    <a:pt x="11187578" y="0"/>
                  </a:lnTo>
                  <a:lnTo>
                    <a:pt x="11187578" y="2801383"/>
                  </a:lnTo>
                  <a:lnTo>
                    <a:pt x="0" y="2801383"/>
                  </a:lnTo>
                  <a:close/>
                </a:path>
              </a:pathLst>
            </a:custGeom>
            <a:solidFill>
              <a:srgbClr val="000000">
                <a:alpha val="0"/>
              </a:srgbClr>
            </a:solidFill>
          </p:spPr>
          <p:txBody>
            <a:bodyPr/>
            <a:lstStyle/>
            <a:p>
              <a:endParaRPr lang="en-PH"/>
            </a:p>
          </p:txBody>
        </p:sp>
        <p:sp>
          <p:nvSpPr>
            <p:cNvPr id="21" name="TextBox 21">
              <a:extLst>
                <a:ext uri="{FF2B5EF4-FFF2-40B4-BE49-F238E27FC236}">
                  <a16:creationId xmlns:a16="http://schemas.microsoft.com/office/drawing/2014/main" id="{459A3A50-419B-FE24-F8F7-A97A391E57F6}"/>
                </a:ext>
              </a:extLst>
            </p:cNvPr>
            <p:cNvSpPr txBox="1"/>
            <p:nvPr/>
          </p:nvSpPr>
          <p:spPr>
            <a:xfrm>
              <a:off x="0" y="559583"/>
              <a:ext cx="11187578" cy="2753758"/>
            </a:xfrm>
            <a:prstGeom prst="rect">
              <a:avLst/>
            </a:prstGeom>
          </p:spPr>
          <p:txBody>
            <a:bodyPr lIns="0" tIns="0" rIns="0" bIns="0" rtlCol="0" anchor="t"/>
            <a:lstStyle/>
            <a:p>
              <a:pPr>
                <a:lnSpc>
                  <a:spcPts val="4799"/>
                </a:lnSpc>
              </a:pPr>
              <a:r>
                <a:rPr lang="en-US" sz="4000" dirty="0">
                  <a:solidFill>
                    <a:srgbClr val="FFFFFF"/>
                  </a:solidFill>
                  <a:latin typeface="Century Gothic Paneuropean"/>
                  <a:ea typeface="Century Gothic Paneuropean"/>
                  <a:cs typeface="Century Gothic Paneuropean"/>
                  <a:sym typeface="Century Gothic Paneuropean"/>
                </a:rPr>
                <a:t>Infants born in water had lower rates of admission to the neonatal intensive care unit (NICU) compared with those born on land.</a:t>
              </a:r>
            </a:p>
          </p:txBody>
        </p:sp>
      </p:grpSp>
      <p:grpSp>
        <p:nvGrpSpPr>
          <p:cNvPr id="22" name="Group 22">
            <a:extLst>
              <a:ext uri="{FF2B5EF4-FFF2-40B4-BE49-F238E27FC236}">
                <a16:creationId xmlns:a16="http://schemas.microsoft.com/office/drawing/2014/main" id="{BB7BD299-6D52-E6F4-EC23-0E37594EDFCC}"/>
              </a:ext>
            </a:extLst>
          </p:cNvPr>
          <p:cNvGrpSpPr/>
          <p:nvPr/>
        </p:nvGrpSpPr>
        <p:grpSpPr>
          <a:xfrm>
            <a:off x="2475032" y="7810500"/>
            <a:ext cx="7430968" cy="815730"/>
            <a:chOff x="-1" y="0"/>
            <a:chExt cx="9907957" cy="1087639"/>
          </a:xfrm>
        </p:grpSpPr>
        <p:sp>
          <p:nvSpPr>
            <p:cNvPr id="23" name="Freeform 23">
              <a:extLst>
                <a:ext uri="{FF2B5EF4-FFF2-40B4-BE49-F238E27FC236}">
                  <a16:creationId xmlns:a16="http://schemas.microsoft.com/office/drawing/2014/main" id="{F66FFD54-AF64-C2C3-2437-1B5BC7297C6E}"/>
                </a:ext>
              </a:extLst>
            </p:cNvPr>
            <p:cNvSpPr/>
            <p:nvPr/>
          </p:nvSpPr>
          <p:spPr>
            <a:xfrm>
              <a:off x="0" y="0"/>
              <a:ext cx="9907956" cy="798644"/>
            </a:xfrm>
            <a:custGeom>
              <a:avLst/>
              <a:gdLst/>
              <a:ahLst/>
              <a:cxnLst/>
              <a:rect l="l" t="t" r="r" b="b"/>
              <a:pathLst>
                <a:path w="9907956" h="798644">
                  <a:moveTo>
                    <a:pt x="0" y="0"/>
                  </a:moveTo>
                  <a:lnTo>
                    <a:pt x="9907956" y="0"/>
                  </a:lnTo>
                  <a:lnTo>
                    <a:pt x="9907956" y="798644"/>
                  </a:lnTo>
                  <a:lnTo>
                    <a:pt x="0" y="798644"/>
                  </a:lnTo>
                  <a:close/>
                </a:path>
              </a:pathLst>
            </a:custGeom>
            <a:solidFill>
              <a:srgbClr val="000000">
                <a:alpha val="0"/>
              </a:srgbClr>
            </a:solidFill>
          </p:spPr>
          <p:txBody>
            <a:bodyPr/>
            <a:lstStyle/>
            <a:p>
              <a:endParaRPr lang="en-PH"/>
            </a:p>
          </p:txBody>
        </p:sp>
        <p:sp>
          <p:nvSpPr>
            <p:cNvPr id="24" name="TextBox 24">
              <a:extLst>
                <a:ext uri="{FF2B5EF4-FFF2-40B4-BE49-F238E27FC236}">
                  <a16:creationId xmlns:a16="http://schemas.microsoft.com/office/drawing/2014/main" id="{518A532E-3008-A64A-325A-C67F86AC48FB}"/>
                </a:ext>
              </a:extLst>
            </p:cNvPr>
            <p:cNvSpPr txBox="1"/>
            <p:nvPr/>
          </p:nvSpPr>
          <p:spPr>
            <a:xfrm>
              <a:off x="-1" y="250894"/>
              <a:ext cx="9907956" cy="836745"/>
            </a:xfrm>
            <a:prstGeom prst="rect">
              <a:avLst/>
            </a:prstGeom>
          </p:spPr>
          <p:txBody>
            <a:bodyPr lIns="0" tIns="0" rIns="0" bIns="0" rtlCol="0" anchor="t"/>
            <a:lstStyle/>
            <a:p>
              <a:pPr algn="l">
                <a:lnSpc>
                  <a:spcPts val="2240"/>
                </a:lnSpc>
              </a:pPr>
              <a:r>
                <a:rPr lang="en-US" sz="1600" dirty="0">
                  <a:solidFill>
                    <a:srgbClr val="FFFFFF"/>
                  </a:solidFill>
                  <a:latin typeface="Century Gothic Paneuropean"/>
                  <a:ea typeface="Century Gothic Paneuropean"/>
                  <a:cs typeface="Century Gothic Paneuropean"/>
                  <a:sym typeface="Century Gothic Paneuropean"/>
                </a:rPr>
                <a:t>McKinney JA, et al. Am J Obstet Gynecol. 2024;230(3):S961–S979.e33</a:t>
              </a:r>
            </a:p>
          </p:txBody>
        </p:sp>
      </p:grpSp>
    </p:spTree>
    <p:extLst>
      <p:ext uri="{BB962C8B-B14F-4D97-AF65-F5344CB8AC3E}">
        <p14:creationId xmlns:p14="http://schemas.microsoft.com/office/powerpoint/2010/main" val="30606646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231B1"/>
        </a:solidFill>
        <a:effectLst/>
      </p:bgPr>
    </p:bg>
    <p:spTree>
      <p:nvGrpSpPr>
        <p:cNvPr id="1" name="">
          <a:extLst>
            <a:ext uri="{FF2B5EF4-FFF2-40B4-BE49-F238E27FC236}">
              <a16:creationId xmlns:a16="http://schemas.microsoft.com/office/drawing/2014/main" id="{05934999-58E2-AD0F-D826-42F8A06BE084}"/>
            </a:ext>
          </a:extLst>
        </p:cNvPr>
        <p:cNvGrpSpPr/>
        <p:nvPr/>
      </p:nvGrpSpPr>
      <p:grpSpPr>
        <a:xfrm>
          <a:off x="0" y="0"/>
          <a:ext cx="0" cy="0"/>
          <a:chOff x="0" y="0"/>
          <a:chExt cx="0" cy="0"/>
        </a:xfrm>
      </p:grpSpPr>
      <p:pic>
        <p:nvPicPr>
          <p:cNvPr id="26" name="Picture 25">
            <a:extLst>
              <a:ext uri="{FF2B5EF4-FFF2-40B4-BE49-F238E27FC236}">
                <a16:creationId xmlns:a16="http://schemas.microsoft.com/office/drawing/2014/main" id="{764114EB-95C6-1F88-29FA-2A82398FE73F}"/>
              </a:ext>
            </a:extLst>
          </p:cNvPr>
          <p:cNvPicPr>
            <a:picLocks noChangeAspect="1"/>
          </p:cNvPicPr>
          <p:nvPr/>
        </p:nvPicPr>
        <p:blipFill>
          <a:blip r:embed="rId2" cstate="print">
            <a:alphaModFix amt="80000"/>
            <a:extLst>
              <a:ext uri="{28A0092B-C50C-407E-A947-70E740481C1C}">
                <a14:useLocalDpi xmlns:a14="http://schemas.microsoft.com/office/drawing/2010/main" val="0"/>
              </a:ext>
            </a:extLst>
          </a:blip>
          <a:srcRect l="4162" r="4162"/>
          <a:stretch/>
        </p:blipFill>
        <p:spPr>
          <a:xfrm>
            <a:off x="12049925" y="0"/>
            <a:ext cx="6314275" cy="10325100"/>
          </a:xfrm>
          <a:prstGeom prst="rect">
            <a:avLst/>
          </a:prstGeom>
        </p:spPr>
      </p:pic>
      <p:grpSp>
        <p:nvGrpSpPr>
          <p:cNvPr id="2" name="Group 2">
            <a:extLst>
              <a:ext uri="{FF2B5EF4-FFF2-40B4-BE49-F238E27FC236}">
                <a16:creationId xmlns:a16="http://schemas.microsoft.com/office/drawing/2014/main" id="{47119225-C6DC-97B7-7B67-4CB64C67266E}"/>
              </a:ext>
            </a:extLst>
          </p:cNvPr>
          <p:cNvGrpSpPr/>
          <p:nvPr/>
        </p:nvGrpSpPr>
        <p:grpSpPr>
          <a:xfrm>
            <a:off x="0" y="0"/>
            <a:ext cx="18364200" cy="10363200"/>
            <a:chOff x="0" y="0"/>
            <a:chExt cx="24485600" cy="13817600"/>
          </a:xfrm>
        </p:grpSpPr>
        <p:sp>
          <p:nvSpPr>
            <p:cNvPr id="3" name="Freeform 3">
              <a:extLst>
                <a:ext uri="{FF2B5EF4-FFF2-40B4-BE49-F238E27FC236}">
                  <a16:creationId xmlns:a16="http://schemas.microsoft.com/office/drawing/2014/main" id="{BE7EA575-4DCC-AA7C-E03F-F7D063B95C3B}"/>
                </a:ext>
              </a:extLst>
            </p:cNvPr>
            <p:cNvSpPr/>
            <p:nvPr/>
          </p:nvSpPr>
          <p:spPr>
            <a:xfrm>
              <a:off x="0" y="0"/>
              <a:ext cx="24485600" cy="13817600"/>
            </a:xfrm>
            <a:custGeom>
              <a:avLst/>
              <a:gdLst/>
              <a:ahLst/>
              <a:cxnLst/>
              <a:rect l="l" t="t" r="r" b="b"/>
              <a:pathLst>
                <a:path w="24485600" h="13817600">
                  <a:moveTo>
                    <a:pt x="16891" y="0"/>
                  </a:moveTo>
                  <a:lnTo>
                    <a:pt x="24468710" y="0"/>
                  </a:lnTo>
                  <a:cubicBezTo>
                    <a:pt x="24478107" y="0"/>
                    <a:pt x="24485600" y="7620"/>
                    <a:pt x="24485600" y="16891"/>
                  </a:cubicBezTo>
                  <a:lnTo>
                    <a:pt x="24485600" y="13800710"/>
                  </a:lnTo>
                  <a:cubicBezTo>
                    <a:pt x="24485600" y="13810107"/>
                    <a:pt x="24477980" y="13817600"/>
                    <a:pt x="24468710" y="13817600"/>
                  </a:cubicBezTo>
                  <a:lnTo>
                    <a:pt x="16891" y="13817600"/>
                  </a:lnTo>
                  <a:cubicBezTo>
                    <a:pt x="7493" y="13817600"/>
                    <a:pt x="0" y="13809980"/>
                    <a:pt x="0" y="13800710"/>
                  </a:cubicBezTo>
                  <a:lnTo>
                    <a:pt x="0" y="16891"/>
                  </a:lnTo>
                  <a:cubicBezTo>
                    <a:pt x="0" y="7620"/>
                    <a:pt x="7620" y="0"/>
                    <a:pt x="16891" y="0"/>
                  </a:cubicBezTo>
                  <a:moveTo>
                    <a:pt x="16891" y="33909"/>
                  </a:moveTo>
                  <a:lnTo>
                    <a:pt x="16891" y="16891"/>
                  </a:lnTo>
                  <a:lnTo>
                    <a:pt x="33909" y="16891"/>
                  </a:lnTo>
                  <a:lnTo>
                    <a:pt x="33909" y="13800710"/>
                  </a:lnTo>
                  <a:lnTo>
                    <a:pt x="16891" y="13800710"/>
                  </a:lnTo>
                  <a:lnTo>
                    <a:pt x="16891" y="13783819"/>
                  </a:lnTo>
                  <a:lnTo>
                    <a:pt x="24468710" y="13783819"/>
                  </a:lnTo>
                  <a:lnTo>
                    <a:pt x="24468710" y="13800710"/>
                  </a:lnTo>
                  <a:lnTo>
                    <a:pt x="24451819" y="13800710"/>
                  </a:lnTo>
                  <a:lnTo>
                    <a:pt x="24451819" y="16891"/>
                  </a:lnTo>
                  <a:lnTo>
                    <a:pt x="24468710" y="16891"/>
                  </a:lnTo>
                  <a:lnTo>
                    <a:pt x="24468710" y="33909"/>
                  </a:lnTo>
                  <a:lnTo>
                    <a:pt x="16891" y="33909"/>
                  </a:lnTo>
                  <a:close/>
                </a:path>
              </a:pathLst>
            </a:custGeom>
            <a:solidFill>
              <a:srgbClr val="FFFFFF"/>
            </a:solidFill>
          </p:spPr>
          <p:txBody>
            <a:bodyPr/>
            <a:lstStyle/>
            <a:p>
              <a:endParaRPr lang="en-PH"/>
            </a:p>
          </p:txBody>
        </p:sp>
      </p:grpSp>
      <p:sp>
        <p:nvSpPr>
          <p:cNvPr id="4" name="Freeform 4">
            <a:extLst>
              <a:ext uri="{FF2B5EF4-FFF2-40B4-BE49-F238E27FC236}">
                <a16:creationId xmlns:a16="http://schemas.microsoft.com/office/drawing/2014/main" id="{C367F36A-8D59-B777-696A-28B7F536159B}"/>
              </a:ext>
            </a:extLst>
          </p:cNvPr>
          <p:cNvSpPr/>
          <p:nvPr/>
        </p:nvSpPr>
        <p:spPr>
          <a:xfrm>
            <a:off x="16473377" y="8618631"/>
            <a:ext cx="3879627" cy="3879627"/>
          </a:xfrm>
          <a:custGeom>
            <a:avLst/>
            <a:gdLst/>
            <a:ahLst/>
            <a:cxnLst/>
            <a:rect l="l" t="t" r="r" b="b"/>
            <a:pathLst>
              <a:path w="3879627" h="3879627">
                <a:moveTo>
                  <a:pt x="0" y="0"/>
                </a:moveTo>
                <a:lnTo>
                  <a:pt x="3879627" y="0"/>
                </a:lnTo>
                <a:lnTo>
                  <a:pt x="3879627" y="3879627"/>
                </a:lnTo>
                <a:lnTo>
                  <a:pt x="0" y="387962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PH"/>
          </a:p>
        </p:txBody>
      </p:sp>
      <p:sp>
        <p:nvSpPr>
          <p:cNvPr id="5" name="Freeform 5">
            <a:extLst>
              <a:ext uri="{FF2B5EF4-FFF2-40B4-BE49-F238E27FC236}">
                <a16:creationId xmlns:a16="http://schemas.microsoft.com/office/drawing/2014/main" id="{1ECA15B9-A772-8A50-DF3F-3196FFA60956}"/>
              </a:ext>
            </a:extLst>
          </p:cNvPr>
          <p:cNvSpPr/>
          <p:nvPr/>
        </p:nvSpPr>
        <p:spPr>
          <a:xfrm>
            <a:off x="14484573" y="6407373"/>
            <a:ext cx="3879627" cy="3879627"/>
          </a:xfrm>
          <a:custGeom>
            <a:avLst/>
            <a:gdLst/>
            <a:ahLst/>
            <a:cxnLst/>
            <a:rect l="l" t="t" r="r" b="b"/>
            <a:pathLst>
              <a:path w="3879627" h="3879627">
                <a:moveTo>
                  <a:pt x="0" y="0"/>
                </a:moveTo>
                <a:lnTo>
                  <a:pt x="3879627" y="0"/>
                </a:lnTo>
                <a:lnTo>
                  <a:pt x="3879627" y="3879627"/>
                </a:lnTo>
                <a:lnTo>
                  <a:pt x="0" y="387962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PH"/>
          </a:p>
        </p:txBody>
      </p:sp>
      <p:grpSp>
        <p:nvGrpSpPr>
          <p:cNvPr id="6" name="Group 6">
            <a:extLst>
              <a:ext uri="{FF2B5EF4-FFF2-40B4-BE49-F238E27FC236}">
                <a16:creationId xmlns:a16="http://schemas.microsoft.com/office/drawing/2014/main" id="{E5A1517D-5727-2F6F-D687-98669FD5AEC8}"/>
              </a:ext>
            </a:extLst>
          </p:cNvPr>
          <p:cNvGrpSpPr/>
          <p:nvPr/>
        </p:nvGrpSpPr>
        <p:grpSpPr>
          <a:xfrm>
            <a:off x="2133600" y="1647458"/>
            <a:ext cx="10820400" cy="2194663"/>
            <a:chOff x="-304800" y="0"/>
            <a:chExt cx="13175580" cy="2926217"/>
          </a:xfrm>
        </p:grpSpPr>
        <p:sp>
          <p:nvSpPr>
            <p:cNvPr id="7" name="Freeform 7">
              <a:extLst>
                <a:ext uri="{FF2B5EF4-FFF2-40B4-BE49-F238E27FC236}">
                  <a16:creationId xmlns:a16="http://schemas.microsoft.com/office/drawing/2014/main" id="{3CCB20CF-2C5F-CC04-9D04-E736C05A3808}"/>
                </a:ext>
              </a:extLst>
            </p:cNvPr>
            <p:cNvSpPr/>
            <p:nvPr/>
          </p:nvSpPr>
          <p:spPr>
            <a:xfrm>
              <a:off x="0" y="0"/>
              <a:ext cx="12870780" cy="2530607"/>
            </a:xfrm>
            <a:custGeom>
              <a:avLst/>
              <a:gdLst/>
              <a:ahLst/>
              <a:cxnLst/>
              <a:rect l="l" t="t" r="r" b="b"/>
              <a:pathLst>
                <a:path w="12870780" h="2530607">
                  <a:moveTo>
                    <a:pt x="0" y="0"/>
                  </a:moveTo>
                  <a:lnTo>
                    <a:pt x="12870780" y="0"/>
                  </a:lnTo>
                  <a:lnTo>
                    <a:pt x="12870780" y="2530607"/>
                  </a:lnTo>
                  <a:lnTo>
                    <a:pt x="0" y="2530607"/>
                  </a:lnTo>
                  <a:close/>
                </a:path>
              </a:pathLst>
            </a:custGeom>
            <a:solidFill>
              <a:srgbClr val="000000">
                <a:alpha val="0"/>
              </a:srgbClr>
            </a:solidFill>
          </p:spPr>
          <p:txBody>
            <a:bodyPr/>
            <a:lstStyle/>
            <a:p>
              <a:endParaRPr lang="en-PH"/>
            </a:p>
          </p:txBody>
        </p:sp>
        <p:sp>
          <p:nvSpPr>
            <p:cNvPr id="8" name="TextBox 8">
              <a:extLst>
                <a:ext uri="{FF2B5EF4-FFF2-40B4-BE49-F238E27FC236}">
                  <a16:creationId xmlns:a16="http://schemas.microsoft.com/office/drawing/2014/main" id="{F291FCDA-AC07-BCEE-F751-61988CA18292}"/>
                </a:ext>
              </a:extLst>
            </p:cNvPr>
            <p:cNvSpPr txBox="1"/>
            <p:nvPr/>
          </p:nvSpPr>
          <p:spPr>
            <a:xfrm>
              <a:off x="-304800" y="424185"/>
              <a:ext cx="12870780" cy="2502032"/>
            </a:xfrm>
            <a:prstGeom prst="rect">
              <a:avLst/>
            </a:prstGeom>
          </p:spPr>
          <p:txBody>
            <a:bodyPr lIns="0" tIns="0" rIns="0" bIns="0" rtlCol="0" anchor="t"/>
            <a:lstStyle/>
            <a:p>
              <a:pPr algn="l">
                <a:lnSpc>
                  <a:spcPts val="7359"/>
                </a:lnSpc>
              </a:pPr>
              <a:r>
                <a:rPr lang="en-US" sz="6500" b="1" spc="62" dirty="0">
                  <a:solidFill>
                    <a:srgbClr val="FFFFFF"/>
                  </a:solidFill>
                  <a:latin typeface="Century Gothic Paneuropean Heavy"/>
                  <a:ea typeface="Century Gothic Paneuropean Heavy"/>
                  <a:cs typeface="Century Gothic Paneuropean Heavy"/>
                  <a:sym typeface="Century Gothic Paneuropean Heavy"/>
                </a:rPr>
                <a:t>Water Birth Promotes Positive Maternal Outcomes</a:t>
              </a:r>
            </a:p>
          </p:txBody>
        </p:sp>
      </p:grpSp>
      <p:grpSp>
        <p:nvGrpSpPr>
          <p:cNvPr id="9" name="Group 9">
            <a:extLst>
              <a:ext uri="{FF2B5EF4-FFF2-40B4-BE49-F238E27FC236}">
                <a16:creationId xmlns:a16="http://schemas.microsoft.com/office/drawing/2014/main" id="{6E48573A-1B5C-2A9E-6D61-4B352999600E}"/>
              </a:ext>
            </a:extLst>
          </p:cNvPr>
          <p:cNvGrpSpPr/>
          <p:nvPr/>
        </p:nvGrpSpPr>
        <p:grpSpPr>
          <a:xfrm>
            <a:off x="-1093894" y="-1076562"/>
            <a:ext cx="3568927" cy="3568927"/>
            <a:chOff x="0" y="0"/>
            <a:chExt cx="4758569" cy="4758569"/>
          </a:xfrm>
        </p:grpSpPr>
        <p:sp>
          <p:nvSpPr>
            <p:cNvPr id="10" name="Freeform 10">
              <a:extLst>
                <a:ext uri="{FF2B5EF4-FFF2-40B4-BE49-F238E27FC236}">
                  <a16:creationId xmlns:a16="http://schemas.microsoft.com/office/drawing/2014/main" id="{76FEF436-CFAC-E9C5-F28A-35B98AC112FC}"/>
                </a:ext>
              </a:extLst>
            </p:cNvPr>
            <p:cNvSpPr/>
            <p:nvPr/>
          </p:nvSpPr>
          <p:spPr>
            <a:xfrm>
              <a:off x="0" y="0"/>
              <a:ext cx="4758690" cy="4758563"/>
            </a:xfrm>
            <a:custGeom>
              <a:avLst/>
              <a:gdLst/>
              <a:ahLst/>
              <a:cxnLst/>
              <a:rect l="l" t="t" r="r" b="b"/>
              <a:pathLst>
                <a:path w="4758690" h="4758563">
                  <a:moveTo>
                    <a:pt x="2379345" y="0"/>
                  </a:moveTo>
                  <a:cubicBezTo>
                    <a:pt x="1065276" y="0"/>
                    <a:pt x="0" y="1065276"/>
                    <a:pt x="0" y="2379345"/>
                  </a:cubicBezTo>
                  <a:cubicBezTo>
                    <a:pt x="0" y="3693414"/>
                    <a:pt x="1065276" y="4758563"/>
                    <a:pt x="2379345" y="4758563"/>
                  </a:cubicBezTo>
                  <a:cubicBezTo>
                    <a:pt x="3693414" y="4758563"/>
                    <a:pt x="4758690" y="3693287"/>
                    <a:pt x="4758690" y="2379218"/>
                  </a:cubicBezTo>
                  <a:cubicBezTo>
                    <a:pt x="4758690" y="1065149"/>
                    <a:pt x="3693287" y="0"/>
                    <a:pt x="2379345" y="0"/>
                  </a:cubicBezTo>
                  <a:close/>
                </a:path>
              </a:pathLst>
            </a:custGeom>
            <a:solidFill>
              <a:srgbClr val="86EAE9"/>
            </a:solidFill>
          </p:spPr>
          <p:txBody>
            <a:bodyPr/>
            <a:lstStyle/>
            <a:p>
              <a:endParaRPr lang="en-PH"/>
            </a:p>
          </p:txBody>
        </p:sp>
      </p:grpSp>
      <p:sp>
        <p:nvSpPr>
          <p:cNvPr id="14" name="Freeform 14">
            <a:extLst>
              <a:ext uri="{FF2B5EF4-FFF2-40B4-BE49-F238E27FC236}">
                <a16:creationId xmlns:a16="http://schemas.microsoft.com/office/drawing/2014/main" id="{1E07C674-BEDE-5F9E-A8E7-5473A9E76CA3}"/>
              </a:ext>
            </a:extLst>
          </p:cNvPr>
          <p:cNvSpPr/>
          <p:nvPr/>
        </p:nvSpPr>
        <p:spPr>
          <a:xfrm>
            <a:off x="5981902" y="9445528"/>
            <a:ext cx="5910993" cy="841472"/>
          </a:xfrm>
          <a:custGeom>
            <a:avLst/>
            <a:gdLst/>
            <a:ahLst/>
            <a:cxnLst/>
            <a:rect l="l" t="t" r="r" b="b"/>
            <a:pathLst>
              <a:path w="5910993" h="841472">
                <a:moveTo>
                  <a:pt x="0" y="0"/>
                </a:moveTo>
                <a:lnTo>
                  <a:pt x="5910993" y="0"/>
                </a:lnTo>
                <a:lnTo>
                  <a:pt x="5910993" y="841472"/>
                </a:lnTo>
                <a:lnTo>
                  <a:pt x="0" y="84147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grpSp>
        <p:nvGrpSpPr>
          <p:cNvPr id="15" name="Group 15">
            <a:extLst>
              <a:ext uri="{FF2B5EF4-FFF2-40B4-BE49-F238E27FC236}">
                <a16:creationId xmlns:a16="http://schemas.microsoft.com/office/drawing/2014/main" id="{D4890971-837A-1D78-E4C2-564D689902FA}"/>
              </a:ext>
            </a:extLst>
          </p:cNvPr>
          <p:cNvGrpSpPr/>
          <p:nvPr/>
        </p:nvGrpSpPr>
        <p:grpSpPr>
          <a:xfrm>
            <a:off x="2148105" y="5355804"/>
            <a:ext cx="8625906" cy="2161104"/>
            <a:chOff x="-328000" y="-80090"/>
            <a:chExt cx="11300800" cy="2881473"/>
          </a:xfrm>
        </p:grpSpPr>
        <p:sp>
          <p:nvSpPr>
            <p:cNvPr id="16" name="Freeform 16">
              <a:extLst>
                <a:ext uri="{FF2B5EF4-FFF2-40B4-BE49-F238E27FC236}">
                  <a16:creationId xmlns:a16="http://schemas.microsoft.com/office/drawing/2014/main" id="{C966E879-DBDC-5645-3BB6-24C1EDE40607}"/>
                </a:ext>
              </a:extLst>
            </p:cNvPr>
            <p:cNvSpPr/>
            <p:nvPr/>
          </p:nvSpPr>
          <p:spPr>
            <a:xfrm>
              <a:off x="0" y="0"/>
              <a:ext cx="10972800" cy="2801383"/>
            </a:xfrm>
            <a:custGeom>
              <a:avLst/>
              <a:gdLst/>
              <a:ahLst/>
              <a:cxnLst/>
              <a:rect l="l" t="t" r="r" b="b"/>
              <a:pathLst>
                <a:path w="10972800" h="2801383">
                  <a:moveTo>
                    <a:pt x="0" y="0"/>
                  </a:moveTo>
                  <a:lnTo>
                    <a:pt x="10972800" y="0"/>
                  </a:lnTo>
                  <a:lnTo>
                    <a:pt x="10972800" y="2801383"/>
                  </a:lnTo>
                  <a:lnTo>
                    <a:pt x="0" y="2801383"/>
                  </a:lnTo>
                  <a:close/>
                </a:path>
              </a:pathLst>
            </a:custGeom>
            <a:solidFill>
              <a:srgbClr val="000000">
                <a:alpha val="0"/>
              </a:srgbClr>
            </a:solidFill>
          </p:spPr>
          <p:txBody>
            <a:bodyPr/>
            <a:lstStyle/>
            <a:p>
              <a:endParaRPr lang="en-PH"/>
            </a:p>
          </p:txBody>
        </p:sp>
        <p:sp>
          <p:nvSpPr>
            <p:cNvPr id="17" name="TextBox 17">
              <a:extLst>
                <a:ext uri="{FF2B5EF4-FFF2-40B4-BE49-F238E27FC236}">
                  <a16:creationId xmlns:a16="http://schemas.microsoft.com/office/drawing/2014/main" id="{2E7B48E3-FDED-C5CE-B8C4-AEB995F14BE8}"/>
                </a:ext>
              </a:extLst>
            </p:cNvPr>
            <p:cNvSpPr txBox="1"/>
            <p:nvPr/>
          </p:nvSpPr>
          <p:spPr>
            <a:xfrm>
              <a:off x="-328000" y="-80090"/>
              <a:ext cx="10972801" cy="2753759"/>
            </a:xfrm>
            <a:prstGeom prst="rect">
              <a:avLst/>
            </a:prstGeom>
          </p:spPr>
          <p:txBody>
            <a:bodyPr lIns="0" tIns="0" rIns="0" bIns="0" rtlCol="0" anchor="t"/>
            <a:lstStyle/>
            <a:p>
              <a:pPr>
                <a:lnSpc>
                  <a:spcPts val="4799"/>
                </a:lnSpc>
              </a:pPr>
              <a:r>
                <a:rPr lang="en-US" sz="4000" dirty="0">
                  <a:solidFill>
                    <a:srgbClr val="FFFFFF"/>
                  </a:solidFill>
                  <a:latin typeface="Century Gothic Paneuropean"/>
                  <a:ea typeface="Century Gothic Paneuropean"/>
                  <a:cs typeface="Century Gothic Paneuropean"/>
                  <a:sym typeface="Century Gothic Paneuropean"/>
                </a:rPr>
                <a:t>Water birth was significantly associated with a lower risk of postpartum hemorrhage and severe perineal laceration.</a:t>
              </a:r>
            </a:p>
          </p:txBody>
        </p:sp>
      </p:grpSp>
      <p:grpSp>
        <p:nvGrpSpPr>
          <p:cNvPr id="18" name="Group 18">
            <a:extLst>
              <a:ext uri="{FF2B5EF4-FFF2-40B4-BE49-F238E27FC236}">
                <a16:creationId xmlns:a16="http://schemas.microsoft.com/office/drawing/2014/main" id="{8474C486-B48F-AAA5-1EFE-CD9AE1B6A3B2}"/>
              </a:ext>
            </a:extLst>
          </p:cNvPr>
          <p:cNvGrpSpPr/>
          <p:nvPr/>
        </p:nvGrpSpPr>
        <p:grpSpPr>
          <a:xfrm>
            <a:off x="2126343" y="8345372"/>
            <a:ext cx="8137062" cy="884195"/>
            <a:chOff x="0" y="-380283"/>
            <a:chExt cx="10849416" cy="1178927"/>
          </a:xfrm>
        </p:grpSpPr>
        <p:sp>
          <p:nvSpPr>
            <p:cNvPr id="19" name="Freeform 19">
              <a:extLst>
                <a:ext uri="{FF2B5EF4-FFF2-40B4-BE49-F238E27FC236}">
                  <a16:creationId xmlns:a16="http://schemas.microsoft.com/office/drawing/2014/main" id="{4A74DBCC-C396-35BB-0416-1FD1C5772EC6}"/>
                </a:ext>
              </a:extLst>
            </p:cNvPr>
            <p:cNvSpPr/>
            <p:nvPr/>
          </p:nvSpPr>
          <p:spPr>
            <a:xfrm>
              <a:off x="0" y="0"/>
              <a:ext cx="10820400" cy="798644"/>
            </a:xfrm>
            <a:custGeom>
              <a:avLst/>
              <a:gdLst/>
              <a:ahLst/>
              <a:cxnLst/>
              <a:rect l="l" t="t" r="r" b="b"/>
              <a:pathLst>
                <a:path w="10820400" h="798644">
                  <a:moveTo>
                    <a:pt x="0" y="0"/>
                  </a:moveTo>
                  <a:lnTo>
                    <a:pt x="10820400" y="0"/>
                  </a:lnTo>
                  <a:lnTo>
                    <a:pt x="10820400" y="798644"/>
                  </a:lnTo>
                  <a:lnTo>
                    <a:pt x="0" y="798644"/>
                  </a:lnTo>
                  <a:close/>
                </a:path>
              </a:pathLst>
            </a:custGeom>
            <a:solidFill>
              <a:srgbClr val="000000">
                <a:alpha val="0"/>
              </a:srgbClr>
            </a:solidFill>
          </p:spPr>
          <p:txBody>
            <a:bodyPr/>
            <a:lstStyle/>
            <a:p>
              <a:endParaRPr lang="en-PH"/>
            </a:p>
          </p:txBody>
        </p:sp>
        <p:sp>
          <p:nvSpPr>
            <p:cNvPr id="20" name="TextBox 20">
              <a:extLst>
                <a:ext uri="{FF2B5EF4-FFF2-40B4-BE49-F238E27FC236}">
                  <a16:creationId xmlns:a16="http://schemas.microsoft.com/office/drawing/2014/main" id="{F01111B9-7119-AE62-8052-F7540264F9A5}"/>
                </a:ext>
              </a:extLst>
            </p:cNvPr>
            <p:cNvSpPr txBox="1"/>
            <p:nvPr/>
          </p:nvSpPr>
          <p:spPr>
            <a:xfrm>
              <a:off x="29016" y="-380283"/>
              <a:ext cx="10820400" cy="836744"/>
            </a:xfrm>
            <a:prstGeom prst="rect">
              <a:avLst/>
            </a:prstGeom>
          </p:spPr>
          <p:txBody>
            <a:bodyPr lIns="0" tIns="0" rIns="0" bIns="0" rtlCol="0" anchor="t"/>
            <a:lstStyle/>
            <a:p>
              <a:pPr algn="l">
                <a:lnSpc>
                  <a:spcPts val="2240"/>
                </a:lnSpc>
              </a:pPr>
              <a:r>
                <a:rPr lang="en-US" sz="1600" dirty="0">
                  <a:solidFill>
                    <a:srgbClr val="FFFFFF"/>
                  </a:solidFill>
                  <a:latin typeface="Century Gothic Paneuropean"/>
                  <a:ea typeface="Century Gothic Paneuropean"/>
                  <a:cs typeface="Century Gothic Paneuropean"/>
                  <a:sym typeface="Century Gothic Paneuropean"/>
                </a:rPr>
                <a:t>McKinney JA, et al. Am J Obstet Gynecol. 2024;230(3):S961–S979.e33</a:t>
              </a:r>
            </a:p>
          </p:txBody>
        </p:sp>
      </p:grpSp>
      <p:grpSp>
        <p:nvGrpSpPr>
          <p:cNvPr id="21" name="Group 21">
            <a:extLst>
              <a:ext uri="{FF2B5EF4-FFF2-40B4-BE49-F238E27FC236}">
                <a16:creationId xmlns:a16="http://schemas.microsoft.com/office/drawing/2014/main" id="{F167EAD3-1912-501E-8CA6-3A233D305FB4}"/>
              </a:ext>
            </a:extLst>
          </p:cNvPr>
          <p:cNvGrpSpPr/>
          <p:nvPr/>
        </p:nvGrpSpPr>
        <p:grpSpPr>
          <a:xfrm>
            <a:off x="5981902" y="9725320"/>
            <a:ext cx="5910993" cy="388449"/>
            <a:chOff x="0" y="0"/>
            <a:chExt cx="7881324" cy="517932"/>
          </a:xfrm>
        </p:grpSpPr>
        <p:sp>
          <p:nvSpPr>
            <p:cNvPr id="22" name="Freeform 22">
              <a:extLst>
                <a:ext uri="{FF2B5EF4-FFF2-40B4-BE49-F238E27FC236}">
                  <a16:creationId xmlns:a16="http://schemas.microsoft.com/office/drawing/2014/main" id="{1774CF70-DEE7-3F50-CCDE-017C72DAB26E}"/>
                </a:ext>
              </a:extLst>
            </p:cNvPr>
            <p:cNvSpPr/>
            <p:nvPr/>
          </p:nvSpPr>
          <p:spPr>
            <a:xfrm>
              <a:off x="0" y="0"/>
              <a:ext cx="7881324" cy="517932"/>
            </a:xfrm>
            <a:custGeom>
              <a:avLst/>
              <a:gdLst/>
              <a:ahLst/>
              <a:cxnLst/>
              <a:rect l="l" t="t" r="r" b="b"/>
              <a:pathLst>
                <a:path w="7881324" h="517932">
                  <a:moveTo>
                    <a:pt x="0" y="0"/>
                  </a:moveTo>
                  <a:lnTo>
                    <a:pt x="7881324" y="0"/>
                  </a:lnTo>
                  <a:lnTo>
                    <a:pt x="7881324" y="517932"/>
                  </a:lnTo>
                  <a:lnTo>
                    <a:pt x="0" y="517932"/>
                  </a:lnTo>
                  <a:close/>
                </a:path>
              </a:pathLst>
            </a:custGeom>
            <a:solidFill>
              <a:srgbClr val="000000">
                <a:alpha val="0"/>
              </a:srgbClr>
            </a:solidFill>
          </p:spPr>
          <p:txBody>
            <a:bodyPr/>
            <a:lstStyle/>
            <a:p>
              <a:endParaRPr lang="en-PH"/>
            </a:p>
          </p:txBody>
        </p:sp>
        <p:sp>
          <p:nvSpPr>
            <p:cNvPr id="23" name="TextBox 23">
              <a:extLst>
                <a:ext uri="{FF2B5EF4-FFF2-40B4-BE49-F238E27FC236}">
                  <a16:creationId xmlns:a16="http://schemas.microsoft.com/office/drawing/2014/main" id="{3394BE0A-6919-E4CC-CED3-29A4A9C1D1E2}"/>
                </a:ext>
              </a:extLst>
            </p:cNvPr>
            <p:cNvSpPr txBox="1"/>
            <p:nvPr/>
          </p:nvSpPr>
          <p:spPr>
            <a:xfrm>
              <a:off x="0" y="-38100"/>
              <a:ext cx="7881324" cy="556032"/>
            </a:xfrm>
            <a:prstGeom prst="rect">
              <a:avLst/>
            </a:prstGeom>
          </p:spPr>
          <p:txBody>
            <a:bodyPr lIns="0" tIns="0" rIns="0" bIns="0" rtlCol="0" anchor="t"/>
            <a:lstStyle/>
            <a:p>
              <a:pPr algn="ctr">
                <a:lnSpc>
                  <a:spcPts val="3264"/>
                </a:lnSpc>
              </a:pPr>
              <a:r>
                <a:rPr lang="en-US" sz="2331" spc="349">
                  <a:solidFill>
                    <a:srgbClr val="FFFFFF"/>
                  </a:solidFill>
                  <a:latin typeface="Century Gothic Paneuropean"/>
                  <a:ea typeface="Century Gothic Paneuropean"/>
                  <a:cs typeface="Century Gothic Paneuropean"/>
                  <a:sym typeface="Century Gothic Paneuropean"/>
                </a:rPr>
                <a:t>WWW.CHIROONPURPOSE.COM</a:t>
              </a:r>
            </a:p>
          </p:txBody>
        </p:sp>
      </p:grpSp>
      <p:grpSp>
        <p:nvGrpSpPr>
          <p:cNvPr id="12" name="Group 12">
            <a:extLst>
              <a:ext uri="{FF2B5EF4-FFF2-40B4-BE49-F238E27FC236}">
                <a16:creationId xmlns:a16="http://schemas.microsoft.com/office/drawing/2014/main" id="{34C7F0DE-90A2-840F-561F-67F535913E3E}"/>
              </a:ext>
            </a:extLst>
          </p:cNvPr>
          <p:cNvGrpSpPr/>
          <p:nvPr/>
        </p:nvGrpSpPr>
        <p:grpSpPr>
          <a:xfrm>
            <a:off x="13627776" y="6364654"/>
            <a:ext cx="5679852" cy="4018502"/>
            <a:chOff x="-27844" y="0"/>
            <a:chExt cx="7573136" cy="5358003"/>
          </a:xfrm>
        </p:grpSpPr>
        <p:sp>
          <p:nvSpPr>
            <p:cNvPr id="13" name="Freeform 13">
              <a:extLst>
                <a:ext uri="{FF2B5EF4-FFF2-40B4-BE49-F238E27FC236}">
                  <a16:creationId xmlns:a16="http://schemas.microsoft.com/office/drawing/2014/main" id="{121BB807-529F-B692-4C0A-DCA038F88029}"/>
                </a:ext>
              </a:extLst>
            </p:cNvPr>
            <p:cNvSpPr/>
            <p:nvPr/>
          </p:nvSpPr>
          <p:spPr>
            <a:xfrm>
              <a:off x="-27844" y="0"/>
              <a:ext cx="7573136" cy="5358003"/>
            </a:xfrm>
            <a:custGeom>
              <a:avLst/>
              <a:gdLst/>
              <a:ahLst/>
              <a:cxnLst/>
              <a:rect l="l" t="t" r="r" b="b"/>
              <a:pathLst>
                <a:path w="7573137" h="5358003">
                  <a:moveTo>
                    <a:pt x="0" y="0"/>
                  </a:moveTo>
                  <a:lnTo>
                    <a:pt x="7573137" y="0"/>
                  </a:lnTo>
                  <a:lnTo>
                    <a:pt x="7573137" y="5358003"/>
                  </a:lnTo>
                  <a:lnTo>
                    <a:pt x="0" y="5358003"/>
                  </a:lnTo>
                  <a:lnTo>
                    <a:pt x="0" y="0"/>
                  </a:lnTo>
                  <a:close/>
                </a:path>
              </a:pathLst>
            </a:custGeom>
            <a:blipFill>
              <a:blip r:embed="rId7"/>
              <a:stretch>
                <a:fillRect t="-1"/>
              </a:stretch>
            </a:blipFill>
          </p:spPr>
          <p:txBody>
            <a:bodyPr/>
            <a:lstStyle/>
            <a:p>
              <a:endParaRPr lang="en-PH" dirty="0"/>
            </a:p>
          </p:txBody>
        </p:sp>
      </p:grpSp>
    </p:spTree>
    <p:extLst>
      <p:ext uri="{BB962C8B-B14F-4D97-AF65-F5344CB8AC3E}">
        <p14:creationId xmlns:p14="http://schemas.microsoft.com/office/powerpoint/2010/main" val="22808492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231B1"/>
        </a:solidFill>
        <a:effectLst/>
      </p:bgPr>
    </p:bg>
    <p:spTree>
      <p:nvGrpSpPr>
        <p:cNvPr id="1" name="">
          <a:extLst>
            <a:ext uri="{FF2B5EF4-FFF2-40B4-BE49-F238E27FC236}">
              <a16:creationId xmlns:a16="http://schemas.microsoft.com/office/drawing/2014/main" id="{1A7ABC51-DA5A-A1C7-2E0D-803D1B40647D}"/>
            </a:ext>
          </a:extLst>
        </p:cNvPr>
        <p:cNvGrpSpPr/>
        <p:nvPr/>
      </p:nvGrpSpPr>
      <p:grpSpPr>
        <a:xfrm>
          <a:off x="0" y="0"/>
          <a:ext cx="0" cy="0"/>
          <a:chOff x="0" y="0"/>
          <a:chExt cx="0" cy="0"/>
        </a:xfrm>
      </p:grpSpPr>
      <p:pic>
        <p:nvPicPr>
          <p:cNvPr id="29" name="Picture 28">
            <a:extLst>
              <a:ext uri="{FF2B5EF4-FFF2-40B4-BE49-F238E27FC236}">
                <a16:creationId xmlns:a16="http://schemas.microsoft.com/office/drawing/2014/main" id="{3A2F6793-6181-9B45-AF4C-0FAC5F26688C}"/>
              </a:ext>
            </a:extLst>
          </p:cNvPr>
          <p:cNvPicPr>
            <a:picLocks noChangeAspect="1"/>
          </p:cNvPicPr>
          <p:nvPr/>
        </p:nvPicPr>
        <p:blipFill>
          <a:blip r:embed="rId3" cstate="print">
            <a:alphaModFix amt="40000"/>
            <a:extLst>
              <a:ext uri="{28A0092B-C50C-407E-A947-70E740481C1C}">
                <a14:useLocalDpi xmlns:a14="http://schemas.microsoft.com/office/drawing/2010/main" val="0"/>
              </a:ext>
            </a:extLst>
          </a:blip>
          <a:srcRect t="7912" b="7912"/>
          <a:stretch/>
        </p:blipFill>
        <p:spPr>
          <a:xfrm flipH="1">
            <a:off x="-139365" y="-27900"/>
            <a:ext cx="18740912" cy="10532545"/>
          </a:xfrm>
          <a:prstGeom prst="rect">
            <a:avLst/>
          </a:prstGeom>
        </p:spPr>
      </p:pic>
      <p:grpSp>
        <p:nvGrpSpPr>
          <p:cNvPr id="2" name="Group 2">
            <a:extLst>
              <a:ext uri="{FF2B5EF4-FFF2-40B4-BE49-F238E27FC236}">
                <a16:creationId xmlns:a16="http://schemas.microsoft.com/office/drawing/2014/main" id="{79EA9200-3532-942F-6B06-A86A64517D7C}"/>
              </a:ext>
            </a:extLst>
          </p:cNvPr>
          <p:cNvGrpSpPr/>
          <p:nvPr/>
        </p:nvGrpSpPr>
        <p:grpSpPr>
          <a:xfrm>
            <a:off x="48991" y="-17063"/>
            <a:ext cx="18364200" cy="10304063"/>
            <a:chOff x="0" y="0"/>
            <a:chExt cx="24485600" cy="13738751"/>
          </a:xfrm>
        </p:grpSpPr>
        <p:sp>
          <p:nvSpPr>
            <p:cNvPr id="3" name="Freeform 3">
              <a:extLst>
                <a:ext uri="{FF2B5EF4-FFF2-40B4-BE49-F238E27FC236}">
                  <a16:creationId xmlns:a16="http://schemas.microsoft.com/office/drawing/2014/main" id="{2E37C2CE-C26E-25AB-B194-430E030EA626}"/>
                </a:ext>
              </a:extLst>
            </p:cNvPr>
            <p:cNvSpPr/>
            <p:nvPr/>
          </p:nvSpPr>
          <p:spPr>
            <a:xfrm>
              <a:off x="0" y="0"/>
              <a:ext cx="24485600" cy="13738751"/>
            </a:xfrm>
            <a:custGeom>
              <a:avLst/>
              <a:gdLst/>
              <a:ahLst/>
              <a:cxnLst/>
              <a:rect l="l" t="t" r="r" b="b"/>
              <a:pathLst>
                <a:path w="24485600" h="13738751">
                  <a:moveTo>
                    <a:pt x="16891" y="0"/>
                  </a:moveTo>
                  <a:lnTo>
                    <a:pt x="24468710" y="0"/>
                  </a:lnTo>
                  <a:cubicBezTo>
                    <a:pt x="24478107" y="0"/>
                    <a:pt x="24485600" y="7577"/>
                    <a:pt x="24485600" y="16795"/>
                  </a:cubicBezTo>
                  <a:lnTo>
                    <a:pt x="24485600" y="13721958"/>
                  </a:lnTo>
                  <a:cubicBezTo>
                    <a:pt x="24485600" y="13731301"/>
                    <a:pt x="24477980" y="13738751"/>
                    <a:pt x="24468710" y="13738751"/>
                  </a:cubicBezTo>
                  <a:lnTo>
                    <a:pt x="16891" y="13738751"/>
                  </a:lnTo>
                  <a:cubicBezTo>
                    <a:pt x="7493" y="13738751"/>
                    <a:pt x="0" y="13731174"/>
                    <a:pt x="0" y="13721958"/>
                  </a:cubicBezTo>
                  <a:lnTo>
                    <a:pt x="0" y="16795"/>
                  </a:lnTo>
                  <a:cubicBezTo>
                    <a:pt x="0" y="7577"/>
                    <a:pt x="7620" y="0"/>
                    <a:pt x="16891" y="0"/>
                  </a:cubicBezTo>
                  <a:moveTo>
                    <a:pt x="16891" y="33716"/>
                  </a:moveTo>
                  <a:lnTo>
                    <a:pt x="16891" y="16795"/>
                  </a:lnTo>
                  <a:lnTo>
                    <a:pt x="33909" y="16795"/>
                  </a:lnTo>
                  <a:lnTo>
                    <a:pt x="33909" y="13721958"/>
                  </a:lnTo>
                  <a:lnTo>
                    <a:pt x="16891" y="13721958"/>
                  </a:lnTo>
                  <a:lnTo>
                    <a:pt x="16891" y="13705163"/>
                  </a:lnTo>
                  <a:lnTo>
                    <a:pt x="24468710" y="13705163"/>
                  </a:lnTo>
                  <a:lnTo>
                    <a:pt x="24468710" y="13721958"/>
                  </a:lnTo>
                  <a:lnTo>
                    <a:pt x="24451819" y="13721958"/>
                  </a:lnTo>
                  <a:lnTo>
                    <a:pt x="24451819" y="16795"/>
                  </a:lnTo>
                  <a:lnTo>
                    <a:pt x="24468710" y="16795"/>
                  </a:lnTo>
                  <a:lnTo>
                    <a:pt x="24468710" y="33716"/>
                  </a:lnTo>
                  <a:lnTo>
                    <a:pt x="16891" y="33716"/>
                  </a:lnTo>
                  <a:close/>
                </a:path>
              </a:pathLst>
            </a:custGeom>
            <a:solidFill>
              <a:srgbClr val="FFFFFF"/>
            </a:solidFill>
          </p:spPr>
          <p:txBody>
            <a:bodyPr/>
            <a:lstStyle/>
            <a:p>
              <a:endParaRPr lang="en-PH"/>
            </a:p>
          </p:txBody>
        </p:sp>
      </p:grpSp>
      <p:grpSp>
        <p:nvGrpSpPr>
          <p:cNvPr id="5" name="Group 5">
            <a:extLst>
              <a:ext uri="{FF2B5EF4-FFF2-40B4-BE49-F238E27FC236}">
                <a16:creationId xmlns:a16="http://schemas.microsoft.com/office/drawing/2014/main" id="{18C53D32-6B43-9139-295D-DCBD1686A973}"/>
              </a:ext>
            </a:extLst>
          </p:cNvPr>
          <p:cNvGrpSpPr/>
          <p:nvPr/>
        </p:nvGrpSpPr>
        <p:grpSpPr>
          <a:xfrm>
            <a:off x="3666115" y="-1196213"/>
            <a:ext cx="18740914" cy="13259181"/>
            <a:chOff x="-284683" y="386497"/>
            <a:chExt cx="24987886" cy="17678908"/>
          </a:xfrm>
        </p:grpSpPr>
        <p:sp>
          <p:nvSpPr>
            <p:cNvPr id="6" name="Freeform 6">
              <a:extLst>
                <a:ext uri="{FF2B5EF4-FFF2-40B4-BE49-F238E27FC236}">
                  <a16:creationId xmlns:a16="http://schemas.microsoft.com/office/drawing/2014/main" id="{A8B910B0-6143-702F-8EF4-ECB29976B419}"/>
                </a:ext>
              </a:extLst>
            </p:cNvPr>
            <p:cNvSpPr/>
            <p:nvPr/>
          </p:nvSpPr>
          <p:spPr>
            <a:xfrm>
              <a:off x="-284683" y="386497"/>
              <a:ext cx="24987886" cy="17678908"/>
            </a:xfrm>
            <a:custGeom>
              <a:avLst/>
              <a:gdLst/>
              <a:ahLst/>
              <a:cxnLst/>
              <a:rect l="l" t="t" r="r" b="b"/>
              <a:pathLst>
                <a:path w="24987886" h="17678908">
                  <a:moveTo>
                    <a:pt x="0" y="0"/>
                  </a:moveTo>
                  <a:lnTo>
                    <a:pt x="24987886" y="0"/>
                  </a:lnTo>
                  <a:lnTo>
                    <a:pt x="24987886" y="17678908"/>
                  </a:lnTo>
                  <a:lnTo>
                    <a:pt x="0" y="17678908"/>
                  </a:lnTo>
                  <a:lnTo>
                    <a:pt x="0" y="0"/>
                  </a:lnTo>
                  <a:close/>
                </a:path>
              </a:pathLst>
            </a:custGeom>
            <a:blipFill>
              <a:blip r:embed="rId4">
                <a:alphaModFix amt="30000"/>
              </a:blip>
              <a:stretch>
                <a:fillRect t="-1" b="-1"/>
              </a:stretch>
            </a:blipFill>
          </p:spPr>
          <p:txBody>
            <a:bodyPr/>
            <a:lstStyle/>
            <a:p>
              <a:endParaRPr lang="en-PH" dirty="0"/>
            </a:p>
          </p:txBody>
        </p:sp>
      </p:grpSp>
      <p:sp>
        <p:nvSpPr>
          <p:cNvPr id="7" name="Freeform 7">
            <a:extLst>
              <a:ext uri="{FF2B5EF4-FFF2-40B4-BE49-F238E27FC236}">
                <a16:creationId xmlns:a16="http://schemas.microsoft.com/office/drawing/2014/main" id="{9DBC4C94-DBB4-98A1-A8D8-A58F8C639F45}"/>
              </a:ext>
            </a:extLst>
          </p:cNvPr>
          <p:cNvSpPr/>
          <p:nvPr/>
        </p:nvSpPr>
        <p:spPr>
          <a:xfrm>
            <a:off x="16473377" y="8618631"/>
            <a:ext cx="3879627" cy="3879627"/>
          </a:xfrm>
          <a:custGeom>
            <a:avLst/>
            <a:gdLst/>
            <a:ahLst/>
            <a:cxnLst/>
            <a:rect l="l" t="t" r="r" b="b"/>
            <a:pathLst>
              <a:path w="3879627" h="3879627">
                <a:moveTo>
                  <a:pt x="0" y="0"/>
                </a:moveTo>
                <a:lnTo>
                  <a:pt x="3879627" y="0"/>
                </a:lnTo>
                <a:lnTo>
                  <a:pt x="3879627" y="3879627"/>
                </a:lnTo>
                <a:lnTo>
                  <a:pt x="0" y="38796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sp>
        <p:nvSpPr>
          <p:cNvPr id="8" name="Freeform 8">
            <a:extLst>
              <a:ext uri="{FF2B5EF4-FFF2-40B4-BE49-F238E27FC236}">
                <a16:creationId xmlns:a16="http://schemas.microsoft.com/office/drawing/2014/main" id="{B581B1E7-1EF0-7188-A25D-C3C4B2EDD617}"/>
              </a:ext>
            </a:extLst>
          </p:cNvPr>
          <p:cNvSpPr/>
          <p:nvPr/>
        </p:nvSpPr>
        <p:spPr>
          <a:xfrm>
            <a:off x="14408373" y="6407373"/>
            <a:ext cx="3879627" cy="3879627"/>
          </a:xfrm>
          <a:custGeom>
            <a:avLst/>
            <a:gdLst/>
            <a:ahLst/>
            <a:cxnLst/>
            <a:rect l="l" t="t" r="r" b="b"/>
            <a:pathLst>
              <a:path w="3879627" h="3879627">
                <a:moveTo>
                  <a:pt x="0" y="0"/>
                </a:moveTo>
                <a:lnTo>
                  <a:pt x="3879627" y="0"/>
                </a:lnTo>
                <a:lnTo>
                  <a:pt x="3879627" y="3879627"/>
                </a:lnTo>
                <a:lnTo>
                  <a:pt x="0" y="38796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grpSp>
        <p:nvGrpSpPr>
          <p:cNvPr id="9" name="Group 9">
            <a:extLst>
              <a:ext uri="{FF2B5EF4-FFF2-40B4-BE49-F238E27FC236}">
                <a16:creationId xmlns:a16="http://schemas.microsoft.com/office/drawing/2014/main" id="{3DE80CFB-B720-D243-9711-5B15C31E5690}"/>
              </a:ext>
            </a:extLst>
          </p:cNvPr>
          <p:cNvGrpSpPr/>
          <p:nvPr/>
        </p:nvGrpSpPr>
        <p:grpSpPr>
          <a:xfrm>
            <a:off x="-1093894" y="-1076562"/>
            <a:ext cx="3568927" cy="3568927"/>
            <a:chOff x="0" y="0"/>
            <a:chExt cx="4758569" cy="4758569"/>
          </a:xfrm>
        </p:grpSpPr>
        <p:sp>
          <p:nvSpPr>
            <p:cNvPr id="10" name="Freeform 10">
              <a:extLst>
                <a:ext uri="{FF2B5EF4-FFF2-40B4-BE49-F238E27FC236}">
                  <a16:creationId xmlns:a16="http://schemas.microsoft.com/office/drawing/2014/main" id="{3CDAE10B-1FBC-AC0E-6C61-FAA682E2AEB6}"/>
                </a:ext>
              </a:extLst>
            </p:cNvPr>
            <p:cNvSpPr/>
            <p:nvPr/>
          </p:nvSpPr>
          <p:spPr>
            <a:xfrm>
              <a:off x="0" y="0"/>
              <a:ext cx="4758690" cy="4758563"/>
            </a:xfrm>
            <a:custGeom>
              <a:avLst/>
              <a:gdLst/>
              <a:ahLst/>
              <a:cxnLst/>
              <a:rect l="l" t="t" r="r" b="b"/>
              <a:pathLst>
                <a:path w="4758690" h="4758563">
                  <a:moveTo>
                    <a:pt x="2379345" y="0"/>
                  </a:moveTo>
                  <a:cubicBezTo>
                    <a:pt x="1065276" y="0"/>
                    <a:pt x="0" y="1065276"/>
                    <a:pt x="0" y="2379345"/>
                  </a:cubicBezTo>
                  <a:cubicBezTo>
                    <a:pt x="0" y="3693414"/>
                    <a:pt x="1065276" y="4758563"/>
                    <a:pt x="2379345" y="4758563"/>
                  </a:cubicBezTo>
                  <a:cubicBezTo>
                    <a:pt x="3693414" y="4758563"/>
                    <a:pt x="4758690" y="3693287"/>
                    <a:pt x="4758690" y="2379218"/>
                  </a:cubicBezTo>
                  <a:cubicBezTo>
                    <a:pt x="4758690" y="1065149"/>
                    <a:pt x="3693287" y="0"/>
                    <a:pt x="2379345" y="0"/>
                  </a:cubicBezTo>
                  <a:close/>
                </a:path>
              </a:pathLst>
            </a:custGeom>
            <a:solidFill>
              <a:srgbClr val="86EAE9"/>
            </a:solidFill>
          </p:spPr>
          <p:txBody>
            <a:bodyPr/>
            <a:lstStyle/>
            <a:p>
              <a:endParaRPr lang="en-PH"/>
            </a:p>
          </p:txBody>
        </p:sp>
      </p:grpSp>
      <p:grpSp>
        <p:nvGrpSpPr>
          <p:cNvPr id="11" name="Group 11">
            <a:extLst>
              <a:ext uri="{FF2B5EF4-FFF2-40B4-BE49-F238E27FC236}">
                <a16:creationId xmlns:a16="http://schemas.microsoft.com/office/drawing/2014/main" id="{CFB95A6B-F293-03A6-4686-22EAD8BC86E0}"/>
              </a:ext>
            </a:extLst>
          </p:cNvPr>
          <p:cNvGrpSpPr/>
          <p:nvPr/>
        </p:nvGrpSpPr>
        <p:grpSpPr>
          <a:xfrm>
            <a:off x="2209799" y="1883306"/>
            <a:ext cx="13490674" cy="2970317"/>
            <a:chOff x="0" y="0"/>
            <a:chExt cx="12332953" cy="3960423"/>
          </a:xfrm>
        </p:grpSpPr>
        <p:sp>
          <p:nvSpPr>
            <p:cNvPr id="12" name="Freeform 12">
              <a:extLst>
                <a:ext uri="{FF2B5EF4-FFF2-40B4-BE49-F238E27FC236}">
                  <a16:creationId xmlns:a16="http://schemas.microsoft.com/office/drawing/2014/main" id="{5E1A3EA9-DDD2-05BD-94E1-63C7EE69FE67}"/>
                </a:ext>
              </a:extLst>
            </p:cNvPr>
            <p:cNvSpPr/>
            <p:nvPr/>
          </p:nvSpPr>
          <p:spPr>
            <a:xfrm>
              <a:off x="0" y="0"/>
              <a:ext cx="12090400" cy="3795911"/>
            </a:xfrm>
            <a:custGeom>
              <a:avLst/>
              <a:gdLst/>
              <a:ahLst/>
              <a:cxnLst/>
              <a:rect l="l" t="t" r="r" b="b"/>
              <a:pathLst>
                <a:path w="12090400" h="3795911">
                  <a:moveTo>
                    <a:pt x="0" y="0"/>
                  </a:moveTo>
                  <a:lnTo>
                    <a:pt x="12090400" y="0"/>
                  </a:lnTo>
                  <a:lnTo>
                    <a:pt x="12090400" y="3795911"/>
                  </a:lnTo>
                  <a:lnTo>
                    <a:pt x="0" y="3795911"/>
                  </a:lnTo>
                  <a:close/>
                </a:path>
              </a:pathLst>
            </a:custGeom>
            <a:solidFill>
              <a:srgbClr val="000000">
                <a:alpha val="0"/>
              </a:srgbClr>
            </a:solidFill>
          </p:spPr>
          <p:txBody>
            <a:bodyPr/>
            <a:lstStyle/>
            <a:p>
              <a:endParaRPr lang="en-PH"/>
            </a:p>
          </p:txBody>
        </p:sp>
        <p:sp>
          <p:nvSpPr>
            <p:cNvPr id="13" name="TextBox 13">
              <a:extLst>
                <a:ext uri="{FF2B5EF4-FFF2-40B4-BE49-F238E27FC236}">
                  <a16:creationId xmlns:a16="http://schemas.microsoft.com/office/drawing/2014/main" id="{4989CEAE-24E4-7CB4-7C45-3998EC21B59F}"/>
                </a:ext>
              </a:extLst>
            </p:cNvPr>
            <p:cNvSpPr txBox="1"/>
            <p:nvPr/>
          </p:nvSpPr>
          <p:spPr>
            <a:xfrm>
              <a:off x="242553" y="193085"/>
              <a:ext cx="12090400" cy="3767338"/>
            </a:xfrm>
            <a:prstGeom prst="rect">
              <a:avLst/>
            </a:prstGeom>
          </p:spPr>
          <p:txBody>
            <a:bodyPr lIns="0" tIns="0" rIns="0" bIns="0" rtlCol="0" anchor="t"/>
            <a:lstStyle/>
            <a:p>
              <a:pPr algn="l">
                <a:lnSpc>
                  <a:spcPts val="7359"/>
                </a:lnSpc>
              </a:pPr>
              <a:r>
                <a:rPr lang="en-US" sz="6500" b="1" spc="63" dirty="0">
                  <a:solidFill>
                    <a:srgbClr val="FFFFFF"/>
                  </a:solidFill>
                  <a:latin typeface="Century Gothic Paneuropean Heavy"/>
                  <a:ea typeface="Century Gothic Paneuropean Heavy"/>
                  <a:cs typeface="Century Gothic Paneuropean Heavy"/>
                  <a:sym typeface="Century Gothic Paneuropean Heavy"/>
                </a:rPr>
                <a:t>Forward Head Posture Impairs Balance Mechanisms</a:t>
              </a:r>
            </a:p>
          </p:txBody>
        </p:sp>
      </p:grpSp>
      <p:grpSp>
        <p:nvGrpSpPr>
          <p:cNvPr id="14" name="Group 14">
            <a:extLst>
              <a:ext uri="{FF2B5EF4-FFF2-40B4-BE49-F238E27FC236}">
                <a16:creationId xmlns:a16="http://schemas.microsoft.com/office/drawing/2014/main" id="{E23B3A3D-CE78-2C86-544C-91B6CD80901E}"/>
              </a:ext>
            </a:extLst>
          </p:cNvPr>
          <p:cNvGrpSpPr/>
          <p:nvPr/>
        </p:nvGrpSpPr>
        <p:grpSpPr>
          <a:xfrm>
            <a:off x="13522797" y="6355622"/>
            <a:ext cx="5679806" cy="4018463"/>
            <a:chOff x="0" y="0"/>
            <a:chExt cx="7573075" cy="5357951"/>
          </a:xfrm>
        </p:grpSpPr>
        <p:sp>
          <p:nvSpPr>
            <p:cNvPr id="15" name="Freeform 15">
              <a:extLst>
                <a:ext uri="{FF2B5EF4-FFF2-40B4-BE49-F238E27FC236}">
                  <a16:creationId xmlns:a16="http://schemas.microsoft.com/office/drawing/2014/main" id="{4C3B3DE4-15C6-2A59-D2A2-0DC8DDADFD01}"/>
                </a:ext>
              </a:extLst>
            </p:cNvPr>
            <p:cNvSpPr/>
            <p:nvPr/>
          </p:nvSpPr>
          <p:spPr>
            <a:xfrm>
              <a:off x="0" y="0"/>
              <a:ext cx="7573137" cy="5358003"/>
            </a:xfrm>
            <a:custGeom>
              <a:avLst/>
              <a:gdLst/>
              <a:ahLst/>
              <a:cxnLst/>
              <a:rect l="l" t="t" r="r" b="b"/>
              <a:pathLst>
                <a:path w="7573137" h="5358003">
                  <a:moveTo>
                    <a:pt x="0" y="0"/>
                  </a:moveTo>
                  <a:lnTo>
                    <a:pt x="7573137" y="0"/>
                  </a:lnTo>
                  <a:lnTo>
                    <a:pt x="7573137" y="5358003"/>
                  </a:lnTo>
                  <a:lnTo>
                    <a:pt x="0" y="5358003"/>
                  </a:lnTo>
                  <a:lnTo>
                    <a:pt x="0" y="0"/>
                  </a:lnTo>
                  <a:close/>
                </a:path>
              </a:pathLst>
            </a:custGeom>
            <a:blipFill>
              <a:blip r:embed="rId4"/>
              <a:stretch>
                <a:fillRect t="-1"/>
              </a:stretch>
            </a:blipFill>
          </p:spPr>
          <p:txBody>
            <a:bodyPr/>
            <a:lstStyle/>
            <a:p>
              <a:endParaRPr lang="en-PH"/>
            </a:p>
          </p:txBody>
        </p:sp>
      </p:grpSp>
      <p:sp>
        <p:nvSpPr>
          <p:cNvPr id="16" name="Freeform 16">
            <a:extLst>
              <a:ext uri="{FF2B5EF4-FFF2-40B4-BE49-F238E27FC236}">
                <a16:creationId xmlns:a16="http://schemas.microsoft.com/office/drawing/2014/main" id="{10B3DBE3-BD91-89C4-84DA-07BBA192D790}"/>
              </a:ext>
            </a:extLst>
          </p:cNvPr>
          <p:cNvSpPr/>
          <p:nvPr/>
        </p:nvSpPr>
        <p:spPr>
          <a:xfrm>
            <a:off x="5981902" y="9445528"/>
            <a:ext cx="5910993" cy="841472"/>
          </a:xfrm>
          <a:custGeom>
            <a:avLst/>
            <a:gdLst/>
            <a:ahLst/>
            <a:cxnLst/>
            <a:rect l="l" t="t" r="r" b="b"/>
            <a:pathLst>
              <a:path w="5910993" h="841472">
                <a:moveTo>
                  <a:pt x="0" y="0"/>
                </a:moveTo>
                <a:lnTo>
                  <a:pt x="5910993" y="0"/>
                </a:lnTo>
                <a:lnTo>
                  <a:pt x="5910993" y="841472"/>
                </a:lnTo>
                <a:lnTo>
                  <a:pt x="0" y="84147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PH"/>
          </a:p>
        </p:txBody>
      </p:sp>
      <p:grpSp>
        <p:nvGrpSpPr>
          <p:cNvPr id="17" name="Group 17">
            <a:extLst>
              <a:ext uri="{FF2B5EF4-FFF2-40B4-BE49-F238E27FC236}">
                <a16:creationId xmlns:a16="http://schemas.microsoft.com/office/drawing/2014/main" id="{33FB5C0C-0947-D8B5-94CA-952426F9A533}"/>
              </a:ext>
            </a:extLst>
          </p:cNvPr>
          <p:cNvGrpSpPr/>
          <p:nvPr/>
        </p:nvGrpSpPr>
        <p:grpSpPr>
          <a:xfrm>
            <a:off x="2475121" y="4503163"/>
            <a:ext cx="11667929" cy="2358212"/>
            <a:chOff x="0" y="-29117"/>
            <a:chExt cx="13105201" cy="3144283"/>
          </a:xfrm>
        </p:grpSpPr>
        <p:sp>
          <p:nvSpPr>
            <p:cNvPr id="18" name="Freeform 18">
              <a:extLst>
                <a:ext uri="{FF2B5EF4-FFF2-40B4-BE49-F238E27FC236}">
                  <a16:creationId xmlns:a16="http://schemas.microsoft.com/office/drawing/2014/main" id="{3E49976A-3A79-800B-CD85-22F97E7BEEAE}"/>
                </a:ext>
              </a:extLst>
            </p:cNvPr>
            <p:cNvSpPr/>
            <p:nvPr/>
          </p:nvSpPr>
          <p:spPr>
            <a:xfrm>
              <a:off x="0" y="0"/>
              <a:ext cx="13078690" cy="3106183"/>
            </a:xfrm>
            <a:custGeom>
              <a:avLst/>
              <a:gdLst/>
              <a:ahLst/>
              <a:cxnLst/>
              <a:rect l="l" t="t" r="r" b="b"/>
              <a:pathLst>
                <a:path w="13078690" h="3106183">
                  <a:moveTo>
                    <a:pt x="0" y="0"/>
                  </a:moveTo>
                  <a:lnTo>
                    <a:pt x="13078690" y="0"/>
                  </a:lnTo>
                  <a:lnTo>
                    <a:pt x="13078690" y="3106183"/>
                  </a:lnTo>
                  <a:lnTo>
                    <a:pt x="0" y="3106183"/>
                  </a:lnTo>
                  <a:close/>
                </a:path>
              </a:pathLst>
            </a:custGeom>
            <a:solidFill>
              <a:srgbClr val="000000">
                <a:alpha val="0"/>
              </a:srgbClr>
            </a:solidFill>
          </p:spPr>
          <p:txBody>
            <a:bodyPr/>
            <a:lstStyle/>
            <a:p>
              <a:endParaRPr lang="en-PH"/>
            </a:p>
          </p:txBody>
        </p:sp>
        <p:sp>
          <p:nvSpPr>
            <p:cNvPr id="19" name="TextBox 19">
              <a:extLst>
                <a:ext uri="{FF2B5EF4-FFF2-40B4-BE49-F238E27FC236}">
                  <a16:creationId xmlns:a16="http://schemas.microsoft.com/office/drawing/2014/main" id="{F08DAD2A-441E-4446-4193-7156B31D100E}"/>
                </a:ext>
              </a:extLst>
            </p:cNvPr>
            <p:cNvSpPr txBox="1"/>
            <p:nvPr/>
          </p:nvSpPr>
          <p:spPr>
            <a:xfrm>
              <a:off x="26510" y="-29117"/>
              <a:ext cx="13078691" cy="3144283"/>
            </a:xfrm>
            <a:prstGeom prst="rect">
              <a:avLst/>
            </a:prstGeom>
          </p:spPr>
          <p:txBody>
            <a:bodyPr lIns="0" tIns="0" rIns="0" bIns="0" rtlCol="0" anchor="t"/>
            <a:lstStyle/>
            <a:p>
              <a:pPr>
                <a:lnSpc>
                  <a:spcPts val="5698"/>
                </a:lnSpc>
              </a:pPr>
              <a:r>
                <a:rPr lang="en-US" sz="4000" dirty="0">
                  <a:solidFill>
                    <a:srgbClr val="FFFFFF"/>
                  </a:solidFill>
                  <a:latin typeface="Century Gothic Paneuropean"/>
                  <a:ea typeface="Century Gothic Paneuropean"/>
                  <a:cs typeface="Century Gothic Paneuropean"/>
                  <a:sym typeface="Century Gothic Paneuropean"/>
                </a:rPr>
                <a:t>Participants with forward head posture exhibited diminished corticomuscular coherence, indicating disrupted brain–muscle communication during balance control tasks.</a:t>
              </a:r>
            </a:p>
          </p:txBody>
        </p:sp>
      </p:grpSp>
      <p:grpSp>
        <p:nvGrpSpPr>
          <p:cNvPr id="20" name="Group 20">
            <a:extLst>
              <a:ext uri="{FF2B5EF4-FFF2-40B4-BE49-F238E27FC236}">
                <a16:creationId xmlns:a16="http://schemas.microsoft.com/office/drawing/2014/main" id="{095BC13E-C319-CB23-8219-FF96B1E8D833}"/>
              </a:ext>
            </a:extLst>
          </p:cNvPr>
          <p:cNvGrpSpPr/>
          <p:nvPr/>
        </p:nvGrpSpPr>
        <p:grpSpPr>
          <a:xfrm>
            <a:off x="2251299" y="8024081"/>
            <a:ext cx="8380620" cy="646210"/>
            <a:chOff x="0" y="-62970"/>
            <a:chExt cx="11174161" cy="861614"/>
          </a:xfrm>
        </p:grpSpPr>
        <p:sp>
          <p:nvSpPr>
            <p:cNvPr id="21" name="Freeform 21">
              <a:extLst>
                <a:ext uri="{FF2B5EF4-FFF2-40B4-BE49-F238E27FC236}">
                  <a16:creationId xmlns:a16="http://schemas.microsoft.com/office/drawing/2014/main" id="{D4E11D7A-EA0E-756A-747F-112111E14CBC}"/>
                </a:ext>
              </a:extLst>
            </p:cNvPr>
            <p:cNvSpPr/>
            <p:nvPr/>
          </p:nvSpPr>
          <p:spPr>
            <a:xfrm>
              <a:off x="0" y="0"/>
              <a:ext cx="10820400" cy="798644"/>
            </a:xfrm>
            <a:custGeom>
              <a:avLst/>
              <a:gdLst/>
              <a:ahLst/>
              <a:cxnLst/>
              <a:rect l="l" t="t" r="r" b="b"/>
              <a:pathLst>
                <a:path w="10820400" h="798644">
                  <a:moveTo>
                    <a:pt x="0" y="0"/>
                  </a:moveTo>
                  <a:lnTo>
                    <a:pt x="10820400" y="0"/>
                  </a:lnTo>
                  <a:lnTo>
                    <a:pt x="10820400" y="798644"/>
                  </a:lnTo>
                  <a:lnTo>
                    <a:pt x="0" y="798644"/>
                  </a:lnTo>
                  <a:close/>
                </a:path>
              </a:pathLst>
            </a:custGeom>
            <a:solidFill>
              <a:srgbClr val="000000">
                <a:alpha val="0"/>
              </a:srgbClr>
            </a:solidFill>
          </p:spPr>
          <p:txBody>
            <a:bodyPr/>
            <a:lstStyle/>
            <a:p>
              <a:endParaRPr lang="en-PH"/>
            </a:p>
          </p:txBody>
        </p:sp>
        <p:sp>
          <p:nvSpPr>
            <p:cNvPr id="22" name="TextBox 22">
              <a:extLst>
                <a:ext uri="{FF2B5EF4-FFF2-40B4-BE49-F238E27FC236}">
                  <a16:creationId xmlns:a16="http://schemas.microsoft.com/office/drawing/2014/main" id="{E251A88F-7686-F5AB-EB6E-B4EE2D9272D0}"/>
                </a:ext>
              </a:extLst>
            </p:cNvPr>
            <p:cNvSpPr txBox="1"/>
            <p:nvPr/>
          </p:nvSpPr>
          <p:spPr>
            <a:xfrm>
              <a:off x="353761" y="-62970"/>
              <a:ext cx="10820400" cy="836744"/>
            </a:xfrm>
            <a:prstGeom prst="rect">
              <a:avLst/>
            </a:prstGeom>
          </p:spPr>
          <p:txBody>
            <a:bodyPr lIns="0" tIns="0" rIns="0" bIns="0" rtlCol="0" anchor="t"/>
            <a:lstStyle/>
            <a:p>
              <a:pPr algn="l">
                <a:lnSpc>
                  <a:spcPts val="2240"/>
                </a:lnSpc>
              </a:pPr>
              <a:r>
                <a:rPr lang="da-DK" sz="1600" dirty="0">
                  <a:solidFill>
                    <a:srgbClr val="FFFFFF"/>
                  </a:solidFill>
                  <a:latin typeface="Century Gothic Paneuropean"/>
                  <a:ea typeface="Century Gothic Paneuropean"/>
                  <a:cs typeface="Century Gothic Paneuropean"/>
                  <a:sym typeface="Century Gothic Paneuropean"/>
                </a:rPr>
                <a:t>Anwar G, et al. Sci Rep. 2025 Jul;15:22985</a:t>
              </a:r>
              <a:endParaRPr lang="en-US" sz="1600" dirty="0">
                <a:solidFill>
                  <a:srgbClr val="FFFFFF"/>
                </a:solidFill>
                <a:latin typeface="Century Gothic Paneuropean"/>
                <a:ea typeface="Century Gothic Paneuropean"/>
                <a:cs typeface="Century Gothic Paneuropean"/>
                <a:sym typeface="Century Gothic Paneuropean"/>
              </a:endParaRPr>
            </a:p>
          </p:txBody>
        </p:sp>
      </p:grpSp>
      <p:grpSp>
        <p:nvGrpSpPr>
          <p:cNvPr id="23" name="Group 23">
            <a:extLst>
              <a:ext uri="{FF2B5EF4-FFF2-40B4-BE49-F238E27FC236}">
                <a16:creationId xmlns:a16="http://schemas.microsoft.com/office/drawing/2014/main" id="{11D007A5-D22E-A3C9-DC59-DAB484D29A43}"/>
              </a:ext>
            </a:extLst>
          </p:cNvPr>
          <p:cNvGrpSpPr/>
          <p:nvPr/>
        </p:nvGrpSpPr>
        <p:grpSpPr>
          <a:xfrm>
            <a:off x="5981902" y="9725320"/>
            <a:ext cx="5910993" cy="388449"/>
            <a:chOff x="0" y="0"/>
            <a:chExt cx="7881324" cy="517932"/>
          </a:xfrm>
        </p:grpSpPr>
        <p:sp>
          <p:nvSpPr>
            <p:cNvPr id="24" name="Freeform 24">
              <a:extLst>
                <a:ext uri="{FF2B5EF4-FFF2-40B4-BE49-F238E27FC236}">
                  <a16:creationId xmlns:a16="http://schemas.microsoft.com/office/drawing/2014/main" id="{CE826B71-8043-40C0-D29B-E05052AFE0E0}"/>
                </a:ext>
              </a:extLst>
            </p:cNvPr>
            <p:cNvSpPr/>
            <p:nvPr/>
          </p:nvSpPr>
          <p:spPr>
            <a:xfrm>
              <a:off x="0" y="0"/>
              <a:ext cx="7881324" cy="517932"/>
            </a:xfrm>
            <a:custGeom>
              <a:avLst/>
              <a:gdLst/>
              <a:ahLst/>
              <a:cxnLst/>
              <a:rect l="l" t="t" r="r" b="b"/>
              <a:pathLst>
                <a:path w="7881324" h="517932">
                  <a:moveTo>
                    <a:pt x="0" y="0"/>
                  </a:moveTo>
                  <a:lnTo>
                    <a:pt x="7881324" y="0"/>
                  </a:lnTo>
                  <a:lnTo>
                    <a:pt x="7881324" y="517932"/>
                  </a:lnTo>
                  <a:lnTo>
                    <a:pt x="0" y="517932"/>
                  </a:lnTo>
                  <a:close/>
                </a:path>
              </a:pathLst>
            </a:custGeom>
            <a:solidFill>
              <a:srgbClr val="000000">
                <a:alpha val="0"/>
              </a:srgbClr>
            </a:solidFill>
          </p:spPr>
          <p:txBody>
            <a:bodyPr/>
            <a:lstStyle/>
            <a:p>
              <a:endParaRPr lang="en-PH"/>
            </a:p>
          </p:txBody>
        </p:sp>
        <p:sp>
          <p:nvSpPr>
            <p:cNvPr id="25" name="TextBox 25">
              <a:extLst>
                <a:ext uri="{FF2B5EF4-FFF2-40B4-BE49-F238E27FC236}">
                  <a16:creationId xmlns:a16="http://schemas.microsoft.com/office/drawing/2014/main" id="{8556219B-CEF6-8670-7FAD-33358323DC2C}"/>
                </a:ext>
              </a:extLst>
            </p:cNvPr>
            <p:cNvSpPr txBox="1"/>
            <p:nvPr/>
          </p:nvSpPr>
          <p:spPr>
            <a:xfrm>
              <a:off x="0" y="-38100"/>
              <a:ext cx="7881324" cy="556032"/>
            </a:xfrm>
            <a:prstGeom prst="rect">
              <a:avLst/>
            </a:prstGeom>
          </p:spPr>
          <p:txBody>
            <a:bodyPr lIns="0" tIns="0" rIns="0" bIns="0" rtlCol="0" anchor="t"/>
            <a:lstStyle/>
            <a:p>
              <a:pPr algn="ctr">
                <a:lnSpc>
                  <a:spcPts val="3264"/>
                </a:lnSpc>
              </a:pPr>
              <a:r>
                <a:rPr lang="en-US" sz="2331" spc="349">
                  <a:solidFill>
                    <a:srgbClr val="FFFFFF"/>
                  </a:solidFill>
                  <a:latin typeface="Century Gothic Paneuropean"/>
                  <a:ea typeface="Century Gothic Paneuropean"/>
                  <a:cs typeface="Century Gothic Paneuropean"/>
                  <a:sym typeface="Century Gothic Paneuropean"/>
                </a:rPr>
                <a:t>WWW.CHIROONPURPOSE.COM</a:t>
              </a:r>
            </a:p>
          </p:txBody>
        </p:sp>
      </p:grpSp>
    </p:spTree>
    <p:extLst>
      <p:ext uri="{BB962C8B-B14F-4D97-AF65-F5344CB8AC3E}">
        <p14:creationId xmlns:p14="http://schemas.microsoft.com/office/powerpoint/2010/main" val="14269956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231B1"/>
        </a:solidFill>
        <a:effectLst/>
      </p:bgPr>
    </p:bg>
    <p:spTree>
      <p:nvGrpSpPr>
        <p:cNvPr id="1" name="">
          <a:extLst>
            <a:ext uri="{FF2B5EF4-FFF2-40B4-BE49-F238E27FC236}">
              <a16:creationId xmlns:a16="http://schemas.microsoft.com/office/drawing/2014/main" id="{946642C7-D9E9-2B19-9F8C-CF33A13D8085}"/>
            </a:ext>
          </a:extLst>
        </p:cNvPr>
        <p:cNvGrpSpPr/>
        <p:nvPr/>
      </p:nvGrpSpPr>
      <p:grpSpPr>
        <a:xfrm>
          <a:off x="0" y="0"/>
          <a:ext cx="0" cy="0"/>
          <a:chOff x="0" y="0"/>
          <a:chExt cx="0" cy="0"/>
        </a:xfrm>
      </p:grpSpPr>
      <p:pic>
        <p:nvPicPr>
          <p:cNvPr id="26" name="Picture 25">
            <a:extLst>
              <a:ext uri="{FF2B5EF4-FFF2-40B4-BE49-F238E27FC236}">
                <a16:creationId xmlns:a16="http://schemas.microsoft.com/office/drawing/2014/main" id="{D840FD6F-87E2-858A-EAED-4623E2EB0D42}"/>
              </a:ext>
            </a:extLst>
          </p:cNvPr>
          <p:cNvPicPr>
            <a:picLocks noChangeAspect="1"/>
          </p:cNvPicPr>
          <p:nvPr/>
        </p:nvPicPr>
        <p:blipFill>
          <a:blip r:embed="rId2" cstate="print">
            <a:alphaModFix amt="85000"/>
            <a:extLst>
              <a:ext uri="{28A0092B-C50C-407E-A947-70E740481C1C}">
                <a14:useLocalDpi xmlns:a14="http://schemas.microsoft.com/office/drawing/2010/main" val="0"/>
              </a:ext>
            </a:extLst>
          </a:blip>
          <a:srcRect l="7974" r="7974"/>
          <a:stretch/>
        </p:blipFill>
        <p:spPr>
          <a:xfrm>
            <a:off x="0" y="-1"/>
            <a:ext cx="5910993" cy="10455625"/>
          </a:xfrm>
          <a:prstGeom prst="rect">
            <a:avLst/>
          </a:prstGeom>
        </p:spPr>
      </p:pic>
      <p:grpSp>
        <p:nvGrpSpPr>
          <p:cNvPr id="2" name="Group 2">
            <a:extLst>
              <a:ext uri="{FF2B5EF4-FFF2-40B4-BE49-F238E27FC236}">
                <a16:creationId xmlns:a16="http://schemas.microsoft.com/office/drawing/2014/main" id="{5306ACDC-5633-5101-4CB8-523E1C32D678}"/>
              </a:ext>
            </a:extLst>
          </p:cNvPr>
          <p:cNvGrpSpPr/>
          <p:nvPr/>
        </p:nvGrpSpPr>
        <p:grpSpPr>
          <a:xfrm>
            <a:off x="48991" y="0"/>
            <a:ext cx="18364200" cy="10363200"/>
            <a:chOff x="0" y="0"/>
            <a:chExt cx="24485600" cy="13817600"/>
          </a:xfrm>
        </p:grpSpPr>
        <p:sp>
          <p:nvSpPr>
            <p:cNvPr id="3" name="Freeform 3">
              <a:extLst>
                <a:ext uri="{FF2B5EF4-FFF2-40B4-BE49-F238E27FC236}">
                  <a16:creationId xmlns:a16="http://schemas.microsoft.com/office/drawing/2014/main" id="{12563692-4748-840A-7A84-D66D36D76178}"/>
                </a:ext>
              </a:extLst>
            </p:cNvPr>
            <p:cNvSpPr/>
            <p:nvPr/>
          </p:nvSpPr>
          <p:spPr>
            <a:xfrm>
              <a:off x="0" y="0"/>
              <a:ext cx="24485600" cy="13817600"/>
            </a:xfrm>
            <a:custGeom>
              <a:avLst/>
              <a:gdLst/>
              <a:ahLst/>
              <a:cxnLst/>
              <a:rect l="l" t="t" r="r" b="b"/>
              <a:pathLst>
                <a:path w="24485600" h="13817600">
                  <a:moveTo>
                    <a:pt x="16891" y="0"/>
                  </a:moveTo>
                  <a:lnTo>
                    <a:pt x="24468710" y="0"/>
                  </a:lnTo>
                  <a:cubicBezTo>
                    <a:pt x="24478107" y="0"/>
                    <a:pt x="24485600" y="7620"/>
                    <a:pt x="24485600" y="16891"/>
                  </a:cubicBezTo>
                  <a:lnTo>
                    <a:pt x="24485600" y="13800710"/>
                  </a:lnTo>
                  <a:cubicBezTo>
                    <a:pt x="24485600" y="13810107"/>
                    <a:pt x="24477980" y="13817600"/>
                    <a:pt x="24468710" y="13817600"/>
                  </a:cubicBezTo>
                  <a:lnTo>
                    <a:pt x="16891" y="13817600"/>
                  </a:lnTo>
                  <a:cubicBezTo>
                    <a:pt x="7493" y="13817600"/>
                    <a:pt x="0" y="13809980"/>
                    <a:pt x="0" y="13800710"/>
                  </a:cubicBezTo>
                  <a:lnTo>
                    <a:pt x="0" y="16891"/>
                  </a:lnTo>
                  <a:cubicBezTo>
                    <a:pt x="0" y="7620"/>
                    <a:pt x="7620" y="0"/>
                    <a:pt x="16891" y="0"/>
                  </a:cubicBezTo>
                  <a:moveTo>
                    <a:pt x="16891" y="33909"/>
                  </a:moveTo>
                  <a:lnTo>
                    <a:pt x="16891" y="16891"/>
                  </a:lnTo>
                  <a:lnTo>
                    <a:pt x="33909" y="16891"/>
                  </a:lnTo>
                  <a:lnTo>
                    <a:pt x="33909" y="13800710"/>
                  </a:lnTo>
                  <a:lnTo>
                    <a:pt x="16891" y="13800710"/>
                  </a:lnTo>
                  <a:lnTo>
                    <a:pt x="16891" y="13783819"/>
                  </a:lnTo>
                  <a:lnTo>
                    <a:pt x="24468710" y="13783819"/>
                  </a:lnTo>
                  <a:lnTo>
                    <a:pt x="24468710" y="13800710"/>
                  </a:lnTo>
                  <a:lnTo>
                    <a:pt x="24451819" y="13800710"/>
                  </a:lnTo>
                  <a:lnTo>
                    <a:pt x="24451819" y="16891"/>
                  </a:lnTo>
                  <a:lnTo>
                    <a:pt x="24468710" y="16891"/>
                  </a:lnTo>
                  <a:lnTo>
                    <a:pt x="24468710" y="33909"/>
                  </a:lnTo>
                  <a:lnTo>
                    <a:pt x="16891" y="33909"/>
                  </a:lnTo>
                  <a:close/>
                </a:path>
              </a:pathLst>
            </a:custGeom>
            <a:solidFill>
              <a:srgbClr val="FFFFFF"/>
            </a:solidFill>
          </p:spPr>
          <p:txBody>
            <a:bodyPr/>
            <a:lstStyle/>
            <a:p>
              <a:endParaRPr lang="en-PH"/>
            </a:p>
          </p:txBody>
        </p:sp>
      </p:grpSp>
      <p:grpSp>
        <p:nvGrpSpPr>
          <p:cNvPr id="4" name="Group 4">
            <a:extLst>
              <a:ext uri="{FF2B5EF4-FFF2-40B4-BE49-F238E27FC236}">
                <a16:creationId xmlns:a16="http://schemas.microsoft.com/office/drawing/2014/main" id="{66A6CF7D-BD95-AAFA-0D61-7B4D91A3BFDB}"/>
              </a:ext>
            </a:extLst>
          </p:cNvPr>
          <p:cNvGrpSpPr/>
          <p:nvPr/>
        </p:nvGrpSpPr>
        <p:grpSpPr>
          <a:xfrm>
            <a:off x="5813249" y="-1648411"/>
            <a:ext cx="18740879" cy="13259172"/>
            <a:chOff x="0" y="0"/>
            <a:chExt cx="24987839" cy="17678896"/>
          </a:xfrm>
        </p:grpSpPr>
        <p:sp>
          <p:nvSpPr>
            <p:cNvPr id="5" name="Freeform 5">
              <a:extLst>
                <a:ext uri="{FF2B5EF4-FFF2-40B4-BE49-F238E27FC236}">
                  <a16:creationId xmlns:a16="http://schemas.microsoft.com/office/drawing/2014/main" id="{BEEF7865-B7A6-0A93-21D5-F63E5A71D101}"/>
                </a:ext>
              </a:extLst>
            </p:cNvPr>
            <p:cNvSpPr/>
            <p:nvPr/>
          </p:nvSpPr>
          <p:spPr>
            <a:xfrm>
              <a:off x="0" y="0"/>
              <a:ext cx="24987886" cy="17678908"/>
            </a:xfrm>
            <a:custGeom>
              <a:avLst/>
              <a:gdLst/>
              <a:ahLst/>
              <a:cxnLst/>
              <a:rect l="l" t="t" r="r" b="b"/>
              <a:pathLst>
                <a:path w="24987886" h="17678908">
                  <a:moveTo>
                    <a:pt x="0" y="0"/>
                  </a:moveTo>
                  <a:lnTo>
                    <a:pt x="24987886" y="0"/>
                  </a:lnTo>
                  <a:lnTo>
                    <a:pt x="24987886" y="17678908"/>
                  </a:lnTo>
                  <a:lnTo>
                    <a:pt x="0" y="17678908"/>
                  </a:lnTo>
                  <a:lnTo>
                    <a:pt x="0" y="0"/>
                  </a:lnTo>
                  <a:close/>
                </a:path>
              </a:pathLst>
            </a:custGeom>
            <a:blipFill>
              <a:blip r:embed="rId3">
                <a:alphaModFix amt="15000"/>
              </a:blip>
              <a:stretch>
                <a:fillRect t="-1" b="-1"/>
              </a:stretch>
            </a:blipFill>
          </p:spPr>
          <p:txBody>
            <a:bodyPr/>
            <a:lstStyle/>
            <a:p>
              <a:endParaRPr lang="en-PH"/>
            </a:p>
          </p:txBody>
        </p:sp>
      </p:grpSp>
      <p:sp>
        <p:nvSpPr>
          <p:cNvPr id="6" name="Freeform 6">
            <a:extLst>
              <a:ext uri="{FF2B5EF4-FFF2-40B4-BE49-F238E27FC236}">
                <a16:creationId xmlns:a16="http://schemas.microsoft.com/office/drawing/2014/main" id="{57F98581-C753-6802-8B03-9596590C8FBA}"/>
              </a:ext>
            </a:extLst>
          </p:cNvPr>
          <p:cNvSpPr/>
          <p:nvPr/>
        </p:nvSpPr>
        <p:spPr>
          <a:xfrm>
            <a:off x="16473377" y="8618631"/>
            <a:ext cx="3879627" cy="3879627"/>
          </a:xfrm>
          <a:custGeom>
            <a:avLst/>
            <a:gdLst/>
            <a:ahLst/>
            <a:cxnLst/>
            <a:rect l="l" t="t" r="r" b="b"/>
            <a:pathLst>
              <a:path w="3879627" h="3879627">
                <a:moveTo>
                  <a:pt x="0" y="0"/>
                </a:moveTo>
                <a:lnTo>
                  <a:pt x="3879627" y="0"/>
                </a:lnTo>
                <a:lnTo>
                  <a:pt x="3879627" y="3879627"/>
                </a:lnTo>
                <a:lnTo>
                  <a:pt x="0" y="38796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7" name="Freeform 7">
            <a:extLst>
              <a:ext uri="{FF2B5EF4-FFF2-40B4-BE49-F238E27FC236}">
                <a16:creationId xmlns:a16="http://schemas.microsoft.com/office/drawing/2014/main" id="{C4DE6F54-3063-C6CF-095F-ADCF7B994B18}"/>
              </a:ext>
            </a:extLst>
          </p:cNvPr>
          <p:cNvSpPr/>
          <p:nvPr/>
        </p:nvSpPr>
        <p:spPr>
          <a:xfrm>
            <a:off x="14408373" y="6407373"/>
            <a:ext cx="3879627" cy="3879627"/>
          </a:xfrm>
          <a:custGeom>
            <a:avLst/>
            <a:gdLst/>
            <a:ahLst/>
            <a:cxnLst/>
            <a:rect l="l" t="t" r="r" b="b"/>
            <a:pathLst>
              <a:path w="3879627" h="3879627">
                <a:moveTo>
                  <a:pt x="0" y="0"/>
                </a:moveTo>
                <a:lnTo>
                  <a:pt x="3879627" y="0"/>
                </a:lnTo>
                <a:lnTo>
                  <a:pt x="3879627" y="3879627"/>
                </a:lnTo>
                <a:lnTo>
                  <a:pt x="0" y="38796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grpSp>
        <p:nvGrpSpPr>
          <p:cNvPr id="10" name="Group 10">
            <a:extLst>
              <a:ext uri="{FF2B5EF4-FFF2-40B4-BE49-F238E27FC236}">
                <a16:creationId xmlns:a16="http://schemas.microsoft.com/office/drawing/2014/main" id="{BCECD786-A1E1-C083-F8F3-6AEF2A8E41DC}"/>
              </a:ext>
            </a:extLst>
          </p:cNvPr>
          <p:cNvGrpSpPr/>
          <p:nvPr/>
        </p:nvGrpSpPr>
        <p:grpSpPr>
          <a:xfrm>
            <a:off x="13493769" y="6341107"/>
            <a:ext cx="5679806" cy="4018463"/>
            <a:chOff x="0" y="0"/>
            <a:chExt cx="7573075" cy="5357951"/>
          </a:xfrm>
        </p:grpSpPr>
        <p:sp>
          <p:nvSpPr>
            <p:cNvPr id="11" name="Freeform 11">
              <a:extLst>
                <a:ext uri="{FF2B5EF4-FFF2-40B4-BE49-F238E27FC236}">
                  <a16:creationId xmlns:a16="http://schemas.microsoft.com/office/drawing/2014/main" id="{7B0AA317-5012-9663-6DC8-82A89A909380}"/>
                </a:ext>
              </a:extLst>
            </p:cNvPr>
            <p:cNvSpPr/>
            <p:nvPr/>
          </p:nvSpPr>
          <p:spPr>
            <a:xfrm>
              <a:off x="0" y="0"/>
              <a:ext cx="7573137" cy="5358003"/>
            </a:xfrm>
            <a:custGeom>
              <a:avLst/>
              <a:gdLst/>
              <a:ahLst/>
              <a:cxnLst/>
              <a:rect l="l" t="t" r="r" b="b"/>
              <a:pathLst>
                <a:path w="7573137" h="5358003">
                  <a:moveTo>
                    <a:pt x="0" y="0"/>
                  </a:moveTo>
                  <a:lnTo>
                    <a:pt x="7573137" y="0"/>
                  </a:lnTo>
                  <a:lnTo>
                    <a:pt x="7573137" y="5358003"/>
                  </a:lnTo>
                  <a:lnTo>
                    <a:pt x="0" y="5358003"/>
                  </a:lnTo>
                  <a:lnTo>
                    <a:pt x="0" y="0"/>
                  </a:lnTo>
                  <a:close/>
                </a:path>
              </a:pathLst>
            </a:custGeom>
            <a:blipFill>
              <a:blip r:embed="rId3"/>
              <a:stretch>
                <a:fillRect t="-1"/>
              </a:stretch>
            </a:blipFill>
          </p:spPr>
          <p:txBody>
            <a:bodyPr/>
            <a:lstStyle/>
            <a:p>
              <a:endParaRPr lang="en-PH"/>
            </a:p>
          </p:txBody>
        </p:sp>
      </p:grpSp>
      <p:sp>
        <p:nvSpPr>
          <p:cNvPr id="12" name="Freeform 12">
            <a:extLst>
              <a:ext uri="{FF2B5EF4-FFF2-40B4-BE49-F238E27FC236}">
                <a16:creationId xmlns:a16="http://schemas.microsoft.com/office/drawing/2014/main" id="{4B858317-25D1-BAE3-F618-3A58B71DDCB6}"/>
              </a:ext>
            </a:extLst>
          </p:cNvPr>
          <p:cNvSpPr/>
          <p:nvPr/>
        </p:nvSpPr>
        <p:spPr>
          <a:xfrm>
            <a:off x="5981902" y="9445528"/>
            <a:ext cx="5910993" cy="841472"/>
          </a:xfrm>
          <a:custGeom>
            <a:avLst/>
            <a:gdLst/>
            <a:ahLst/>
            <a:cxnLst/>
            <a:rect l="l" t="t" r="r" b="b"/>
            <a:pathLst>
              <a:path w="5910993" h="841472">
                <a:moveTo>
                  <a:pt x="0" y="0"/>
                </a:moveTo>
                <a:lnTo>
                  <a:pt x="5910993" y="0"/>
                </a:lnTo>
                <a:lnTo>
                  <a:pt x="5910993" y="841472"/>
                </a:lnTo>
                <a:lnTo>
                  <a:pt x="0" y="8414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grpSp>
        <p:nvGrpSpPr>
          <p:cNvPr id="13" name="Group 13">
            <a:extLst>
              <a:ext uri="{FF2B5EF4-FFF2-40B4-BE49-F238E27FC236}">
                <a16:creationId xmlns:a16="http://schemas.microsoft.com/office/drawing/2014/main" id="{886484CB-B600-BF87-E226-7884D9D02EB0}"/>
              </a:ext>
            </a:extLst>
          </p:cNvPr>
          <p:cNvGrpSpPr/>
          <p:nvPr/>
        </p:nvGrpSpPr>
        <p:grpSpPr>
          <a:xfrm>
            <a:off x="5981902" y="9725320"/>
            <a:ext cx="5910993" cy="388449"/>
            <a:chOff x="0" y="0"/>
            <a:chExt cx="7881324" cy="517932"/>
          </a:xfrm>
        </p:grpSpPr>
        <p:sp>
          <p:nvSpPr>
            <p:cNvPr id="14" name="Freeform 14">
              <a:extLst>
                <a:ext uri="{FF2B5EF4-FFF2-40B4-BE49-F238E27FC236}">
                  <a16:creationId xmlns:a16="http://schemas.microsoft.com/office/drawing/2014/main" id="{68CA61A0-6CD0-3222-0F5E-8EDAA014C871}"/>
                </a:ext>
              </a:extLst>
            </p:cNvPr>
            <p:cNvSpPr/>
            <p:nvPr/>
          </p:nvSpPr>
          <p:spPr>
            <a:xfrm>
              <a:off x="0" y="0"/>
              <a:ext cx="7881324" cy="517932"/>
            </a:xfrm>
            <a:custGeom>
              <a:avLst/>
              <a:gdLst/>
              <a:ahLst/>
              <a:cxnLst/>
              <a:rect l="l" t="t" r="r" b="b"/>
              <a:pathLst>
                <a:path w="7881324" h="517932">
                  <a:moveTo>
                    <a:pt x="0" y="0"/>
                  </a:moveTo>
                  <a:lnTo>
                    <a:pt x="7881324" y="0"/>
                  </a:lnTo>
                  <a:lnTo>
                    <a:pt x="7881324" y="517932"/>
                  </a:lnTo>
                  <a:lnTo>
                    <a:pt x="0" y="517932"/>
                  </a:lnTo>
                  <a:close/>
                </a:path>
              </a:pathLst>
            </a:custGeom>
            <a:solidFill>
              <a:srgbClr val="000000">
                <a:alpha val="0"/>
              </a:srgbClr>
            </a:solidFill>
          </p:spPr>
          <p:txBody>
            <a:bodyPr/>
            <a:lstStyle/>
            <a:p>
              <a:endParaRPr lang="en-PH"/>
            </a:p>
          </p:txBody>
        </p:sp>
        <p:sp>
          <p:nvSpPr>
            <p:cNvPr id="15" name="TextBox 15">
              <a:extLst>
                <a:ext uri="{FF2B5EF4-FFF2-40B4-BE49-F238E27FC236}">
                  <a16:creationId xmlns:a16="http://schemas.microsoft.com/office/drawing/2014/main" id="{C72A8438-ECD9-8316-3670-4976D74B2B55}"/>
                </a:ext>
              </a:extLst>
            </p:cNvPr>
            <p:cNvSpPr txBox="1"/>
            <p:nvPr/>
          </p:nvSpPr>
          <p:spPr>
            <a:xfrm>
              <a:off x="0" y="-38100"/>
              <a:ext cx="7881324" cy="556032"/>
            </a:xfrm>
            <a:prstGeom prst="rect">
              <a:avLst/>
            </a:prstGeom>
          </p:spPr>
          <p:txBody>
            <a:bodyPr lIns="0" tIns="0" rIns="0" bIns="0" rtlCol="0" anchor="t"/>
            <a:lstStyle/>
            <a:p>
              <a:pPr algn="ctr">
                <a:lnSpc>
                  <a:spcPts val="3264"/>
                </a:lnSpc>
              </a:pPr>
              <a:r>
                <a:rPr lang="en-US" sz="2331" spc="349">
                  <a:solidFill>
                    <a:srgbClr val="FFFFFF"/>
                  </a:solidFill>
                  <a:latin typeface="Century Gothic Paneuropean"/>
                  <a:ea typeface="Century Gothic Paneuropean"/>
                  <a:cs typeface="Century Gothic Paneuropean"/>
                  <a:sym typeface="Century Gothic Paneuropean"/>
                </a:rPr>
                <a:t>WWW.CHIROONPURPOSE.COM</a:t>
              </a:r>
            </a:p>
          </p:txBody>
        </p:sp>
      </p:grpSp>
      <p:grpSp>
        <p:nvGrpSpPr>
          <p:cNvPr id="16" name="Group 16">
            <a:extLst>
              <a:ext uri="{FF2B5EF4-FFF2-40B4-BE49-F238E27FC236}">
                <a16:creationId xmlns:a16="http://schemas.microsoft.com/office/drawing/2014/main" id="{49C975BB-8698-19D0-1398-F5A6798DAC40}"/>
              </a:ext>
            </a:extLst>
          </p:cNvPr>
          <p:cNvGrpSpPr/>
          <p:nvPr/>
        </p:nvGrpSpPr>
        <p:grpSpPr>
          <a:xfrm>
            <a:off x="6481755" y="1037560"/>
            <a:ext cx="11349045" cy="3983715"/>
            <a:chOff x="-7584" y="-1515710"/>
            <a:chExt cx="13513118" cy="5311621"/>
          </a:xfrm>
        </p:grpSpPr>
        <p:sp>
          <p:nvSpPr>
            <p:cNvPr id="17" name="Freeform 17">
              <a:extLst>
                <a:ext uri="{FF2B5EF4-FFF2-40B4-BE49-F238E27FC236}">
                  <a16:creationId xmlns:a16="http://schemas.microsoft.com/office/drawing/2014/main" id="{97F23657-A8FB-044B-747D-89FF00FC0BFC}"/>
                </a:ext>
              </a:extLst>
            </p:cNvPr>
            <p:cNvSpPr/>
            <p:nvPr/>
          </p:nvSpPr>
          <p:spPr>
            <a:xfrm>
              <a:off x="0" y="0"/>
              <a:ext cx="13505534" cy="3795911"/>
            </a:xfrm>
            <a:custGeom>
              <a:avLst/>
              <a:gdLst/>
              <a:ahLst/>
              <a:cxnLst/>
              <a:rect l="l" t="t" r="r" b="b"/>
              <a:pathLst>
                <a:path w="13505534" h="3795911">
                  <a:moveTo>
                    <a:pt x="0" y="0"/>
                  </a:moveTo>
                  <a:lnTo>
                    <a:pt x="13505534" y="0"/>
                  </a:lnTo>
                  <a:lnTo>
                    <a:pt x="13505534" y="3795911"/>
                  </a:lnTo>
                  <a:lnTo>
                    <a:pt x="0" y="3795911"/>
                  </a:lnTo>
                  <a:close/>
                </a:path>
              </a:pathLst>
            </a:custGeom>
            <a:solidFill>
              <a:srgbClr val="000000">
                <a:alpha val="0"/>
              </a:srgbClr>
            </a:solidFill>
          </p:spPr>
          <p:txBody>
            <a:bodyPr/>
            <a:lstStyle/>
            <a:p>
              <a:endParaRPr lang="en-PH"/>
            </a:p>
          </p:txBody>
        </p:sp>
        <p:sp>
          <p:nvSpPr>
            <p:cNvPr id="18" name="TextBox 18">
              <a:extLst>
                <a:ext uri="{FF2B5EF4-FFF2-40B4-BE49-F238E27FC236}">
                  <a16:creationId xmlns:a16="http://schemas.microsoft.com/office/drawing/2014/main" id="{490833E3-7486-C24E-CD7D-0EB74067FA63}"/>
                </a:ext>
              </a:extLst>
            </p:cNvPr>
            <p:cNvSpPr txBox="1"/>
            <p:nvPr/>
          </p:nvSpPr>
          <p:spPr>
            <a:xfrm>
              <a:off x="-7584" y="-1515710"/>
              <a:ext cx="13505532" cy="3767336"/>
            </a:xfrm>
            <a:prstGeom prst="rect">
              <a:avLst/>
            </a:prstGeom>
          </p:spPr>
          <p:txBody>
            <a:bodyPr lIns="0" tIns="0" rIns="0" bIns="0" rtlCol="0" anchor="t"/>
            <a:lstStyle/>
            <a:p>
              <a:pPr algn="l">
                <a:lnSpc>
                  <a:spcPts val="7359"/>
                </a:lnSpc>
              </a:pPr>
              <a:r>
                <a:rPr lang="en-US" sz="6500" b="1" spc="62" dirty="0">
                  <a:solidFill>
                    <a:srgbClr val="FFFFFF"/>
                  </a:solidFill>
                  <a:latin typeface="Century Gothic Paneuropean Heavy"/>
                  <a:ea typeface="Century Gothic Paneuropean Heavy"/>
                  <a:cs typeface="Century Gothic Paneuropean Heavy"/>
                  <a:sym typeface="Century Gothic Paneuropean Heavy"/>
                </a:rPr>
                <a:t>Neuroplasticity Affected by Head Position</a:t>
              </a:r>
            </a:p>
          </p:txBody>
        </p:sp>
      </p:grpSp>
      <p:grpSp>
        <p:nvGrpSpPr>
          <p:cNvPr id="19" name="Group 19">
            <a:extLst>
              <a:ext uri="{FF2B5EF4-FFF2-40B4-BE49-F238E27FC236}">
                <a16:creationId xmlns:a16="http://schemas.microsoft.com/office/drawing/2014/main" id="{FCAED59F-66EF-8DFB-F94D-88621FEC4BC9}"/>
              </a:ext>
            </a:extLst>
          </p:cNvPr>
          <p:cNvGrpSpPr/>
          <p:nvPr/>
        </p:nvGrpSpPr>
        <p:grpSpPr>
          <a:xfrm>
            <a:off x="6481754" y="3579742"/>
            <a:ext cx="9825046" cy="2222767"/>
            <a:chOff x="-7583" y="-162307"/>
            <a:chExt cx="11179902" cy="2963690"/>
          </a:xfrm>
        </p:grpSpPr>
        <p:sp>
          <p:nvSpPr>
            <p:cNvPr id="20" name="Freeform 20">
              <a:extLst>
                <a:ext uri="{FF2B5EF4-FFF2-40B4-BE49-F238E27FC236}">
                  <a16:creationId xmlns:a16="http://schemas.microsoft.com/office/drawing/2014/main" id="{E951F4EC-A90A-C664-F2C6-3EE2F28559C8}"/>
                </a:ext>
              </a:extLst>
            </p:cNvPr>
            <p:cNvSpPr/>
            <p:nvPr/>
          </p:nvSpPr>
          <p:spPr>
            <a:xfrm>
              <a:off x="0" y="0"/>
              <a:ext cx="11172319" cy="2801383"/>
            </a:xfrm>
            <a:custGeom>
              <a:avLst/>
              <a:gdLst/>
              <a:ahLst/>
              <a:cxnLst/>
              <a:rect l="l" t="t" r="r" b="b"/>
              <a:pathLst>
                <a:path w="11172319" h="2801383">
                  <a:moveTo>
                    <a:pt x="0" y="0"/>
                  </a:moveTo>
                  <a:lnTo>
                    <a:pt x="11172319" y="0"/>
                  </a:lnTo>
                  <a:lnTo>
                    <a:pt x="11172319" y="2801383"/>
                  </a:lnTo>
                  <a:lnTo>
                    <a:pt x="0" y="2801383"/>
                  </a:lnTo>
                  <a:close/>
                </a:path>
              </a:pathLst>
            </a:custGeom>
            <a:solidFill>
              <a:srgbClr val="000000">
                <a:alpha val="0"/>
              </a:srgbClr>
            </a:solidFill>
          </p:spPr>
          <p:txBody>
            <a:bodyPr/>
            <a:lstStyle/>
            <a:p>
              <a:endParaRPr lang="en-PH"/>
            </a:p>
          </p:txBody>
        </p:sp>
        <p:sp>
          <p:nvSpPr>
            <p:cNvPr id="21" name="TextBox 21">
              <a:extLst>
                <a:ext uri="{FF2B5EF4-FFF2-40B4-BE49-F238E27FC236}">
                  <a16:creationId xmlns:a16="http://schemas.microsoft.com/office/drawing/2014/main" id="{CA64BD65-8FB3-E217-D572-CB5C9903E20B}"/>
                </a:ext>
              </a:extLst>
            </p:cNvPr>
            <p:cNvSpPr txBox="1"/>
            <p:nvPr/>
          </p:nvSpPr>
          <p:spPr>
            <a:xfrm>
              <a:off x="-7583" y="-162307"/>
              <a:ext cx="11172319" cy="2753758"/>
            </a:xfrm>
            <a:prstGeom prst="rect">
              <a:avLst/>
            </a:prstGeom>
          </p:spPr>
          <p:txBody>
            <a:bodyPr lIns="0" tIns="0" rIns="0" bIns="0" rtlCol="0" anchor="t"/>
            <a:lstStyle/>
            <a:p>
              <a:pPr algn="l">
                <a:lnSpc>
                  <a:spcPts val="4799"/>
                </a:lnSpc>
              </a:pPr>
              <a:r>
                <a:rPr lang="en-US" sz="4000" dirty="0">
                  <a:solidFill>
                    <a:srgbClr val="FFFFFF"/>
                  </a:solidFill>
                  <a:latin typeface="Century Gothic Paneuropean"/>
                  <a:ea typeface="Century Gothic Paneuropean"/>
                  <a:cs typeface="Century Gothic Paneuropean"/>
                  <a:sym typeface="Century Gothic Paneuropean"/>
                </a:rPr>
                <a:t>Forward head posture appears to influence the cortical control of postural muscles, with possible implications for long-term sensorimotor integration.</a:t>
              </a:r>
            </a:p>
          </p:txBody>
        </p:sp>
      </p:grpSp>
      <p:grpSp>
        <p:nvGrpSpPr>
          <p:cNvPr id="22" name="Group 22">
            <a:extLst>
              <a:ext uri="{FF2B5EF4-FFF2-40B4-BE49-F238E27FC236}">
                <a16:creationId xmlns:a16="http://schemas.microsoft.com/office/drawing/2014/main" id="{664DCD3C-A6BE-F0C3-005B-B46889F84CF3}"/>
              </a:ext>
            </a:extLst>
          </p:cNvPr>
          <p:cNvGrpSpPr/>
          <p:nvPr/>
        </p:nvGrpSpPr>
        <p:grpSpPr>
          <a:xfrm>
            <a:off x="6481754" y="6883529"/>
            <a:ext cx="7430967" cy="1041876"/>
            <a:chOff x="0" y="0"/>
            <a:chExt cx="9907956" cy="1692443"/>
          </a:xfrm>
        </p:grpSpPr>
        <p:sp>
          <p:nvSpPr>
            <p:cNvPr id="23" name="Freeform 23">
              <a:extLst>
                <a:ext uri="{FF2B5EF4-FFF2-40B4-BE49-F238E27FC236}">
                  <a16:creationId xmlns:a16="http://schemas.microsoft.com/office/drawing/2014/main" id="{A5B88950-00F5-6DC2-B2DF-25EA733E2222}"/>
                </a:ext>
              </a:extLst>
            </p:cNvPr>
            <p:cNvSpPr/>
            <p:nvPr/>
          </p:nvSpPr>
          <p:spPr>
            <a:xfrm>
              <a:off x="0" y="0"/>
              <a:ext cx="9907956" cy="798644"/>
            </a:xfrm>
            <a:custGeom>
              <a:avLst/>
              <a:gdLst/>
              <a:ahLst/>
              <a:cxnLst/>
              <a:rect l="l" t="t" r="r" b="b"/>
              <a:pathLst>
                <a:path w="9907956" h="798644">
                  <a:moveTo>
                    <a:pt x="0" y="0"/>
                  </a:moveTo>
                  <a:lnTo>
                    <a:pt x="9907956" y="0"/>
                  </a:lnTo>
                  <a:lnTo>
                    <a:pt x="9907956" y="798644"/>
                  </a:lnTo>
                  <a:lnTo>
                    <a:pt x="0" y="798644"/>
                  </a:lnTo>
                  <a:close/>
                </a:path>
              </a:pathLst>
            </a:custGeom>
            <a:solidFill>
              <a:srgbClr val="000000">
                <a:alpha val="0"/>
              </a:srgbClr>
            </a:solidFill>
          </p:spPr>
          <p:txBody>
            <a:bodyPr/>
            <a:lstStyle/>
            <a:p>
              <a:endParaRPr lang="en-PH"/>
            </a:p>
          </p:txBody>
        </p:sp>
        <p:sp>
          <p:nvSpPr>
            <p:cNvPr id="24" name="TextBox 24">
              <a:extLst>
                <a:ext uri="{FF2B5EF4-FFF2-40B4-BE49-F238E27FC236}">
                  <a16:creationId xmlns:a16="http://schemas.microsoft.com/office/drawing/2014/main" id="{8F11E394-B234-5746-82B2-BB7B89DB6DA0}"/>
                </a:ext>
              </a:extLst>
            </p:cNvPr>
            <p:cNvSpPr txBox="1"/>
            <p:nvPr/>
          </p:nvSpPr>
          <p:spPr>
            <a:xfrm>
              <a:off x="0" y="855699"/>
              <a:ext cx="9907956" cy="836744"/>
            </a:xfrm>
            <a:prstGeom prst="rect">
              <a:avLst/>
            </a:prstGeom>
          </p:spPr>
          <p:txBody>
            <a:bodyPr lIns="0" tIns="0" rIns="0" bIns="0" rtlCol="0" anchor="t"/>
            <a:lstStyle/>
            <a:p>
              <a:pPr algn="l">
                <a:lnSpc>
                  <a:spcPts val="2240"/>
                </a:lnSpc>
              </a:pPr>
              <a:r>
                <a:rPr lang="da-DK" sz="1600" dirty="0">
                  <a:solidFill>
                    <a:srgbClr val="FFFFFF"/>
                  </a:solidFill>
                  <a:latin typeface="Century Gothic Paneuropean"/>
                  <a:ea typeface="Century Gothic Paneuropean"/>
                  <a:cs typeface="Century Gothic Paneuropean"/>
                  <a:sym typeface="Century Gothic Paneuropean"/>
                </a:rPr>
                <a:t>Anwar G, et al. Sci Rep. 2025 Jul;15:22985</a:t>
              </a:r>
              <a:endParaRPr lang="en-US" sz="1600" dirty="0">
                <a:solidFill>
                  <a:srgbClr val="FFFFFF"/>
                </a:solidFill>
                <a:latin typeface="Century Gothic Paneuropean"/>
                <a:ea typeface="Century Gothic Paneuropean"/>
                <a:cs typeface="Century Gothic Paneuropean"/>
                <a:sym typeface="Century Gothic Paneuropean"/>
              </a:endParaRPr>
            </a:p>
          </p:txBody>
        </p:sp>
      </p:grpSp>
      <p:grpSp>
        <p:nvGrpSpPr>
          <p:cNvPr id="8" name="Group 8">
            <a:extLst>
              <a:ext uri="{FF2B5EF4-FFF2-40B4-BE49-F238E27FC236}">
                <a16:creationId xmlns:a16="http://schemas.microsoft.com/office/drawing/2014/main" id="{913207B5-7A20-4E84-8A6B-F96B1690082A}"/>
              </a:ext>
            </a:extLst>
          </p:cNvPr>
          <p:cNvGrpSpPr/>
          <p:nvPr/>
        </p:nvGrpSpPr>
        <p:grpSpPr>
          <a:xfrm>
            <a:off x="-1093894" y="-1076562"/>
            <a:ext cx="3568927" cy="3568927"/>
            <a:chOff x="0" y="0"/>
            <a:chExt cx="4758569" cy="4758569"/>
          </a:xfrm>
        </p:grpSpPr>
        <p:sp>
          <p:nvSpPr>
            <p:cNvPr id="9" name="Freeform 9">
              <a:extLst>
                <a:ext uri="{FF2B5EF4-FFF2-40B4-BE49-F238E27FC236}">
                  <a16:creationId xmlns:a16="http://schemas.microsoft.com/office/drawing/2014/main" id="{B875EAC0-EEB0-711D-DF82-C872B95DC150}"/>
                </a:ext>
              </a:extLst>
            </p:cNvPr>
            <p:cNvSpPr/>
            <p:nvPr/>
          </p:nvSpPr>
          <p:spPr>
            <a:xfrm>
              <a:off x="0" y="0"/>
              <a:ext cx="4758690" cy="4758563"/>
            </a:xfrm>
            <a:custGeom>
              <a:avLst/>
              <a:gdLst/>
              <a:ahLst/>
              <a:cxnLst/>
              <a:rect l="l" t="t" r="r" b="b"/>
              <a:pathLst>
                <a:path w="4758690" h="4758563">
                  <a:moveTo>
                    <a:pt x="2379345" y="0"/>
                  </a:moveTo>
                  <a:cubicBezTo>
                    <a:pt x="1065276" y="0"/>
                    <a:pt x="0" y="1065276"/>
                    <a:pt x="0" y="2379345"/>
                  </a:cubicBezTo>
                  <a:cubicBezTo>
                    <a:pt x="0" y="3693414"/>
                    <a:pt x="1065276" y="4758563"/>
                    <a:pt x="2379345" y="4758563"/>
                  </a:cubicBezTo>
                  <a:cubicBezTo>
                    <a:pt x="3693414" y="4758563"/>
                    <a:pt x="4758690" y="3693287"/>
                    <a:pt x="4758690" y="2379218"/>
                  </a:cubicBezTo>
                  <a:cubicBezTo>
                    <a:pt x="4758690" y="1065149"/>
                    <a:pt x="3693287" y="0"/>
                    <a:pt x="2379345" y="0"/>
                  </a:cubicBezTo>
                  <a:close/>
                </a:path>
              </a:pathLst>
            </a:custGeom>
            <a:solidFill>
              <a:srgbClr val="86EAE9"/>
            </a:solidFill>
          </p:spPr>
          <p:txBody>
            <a:bodyPr/>
            <a:lstStyle/>
            <a:p>
              <a:endParaRPr lang="en-PH"/>
            </a:p>
          </p:txBody>
        </p:sp>
      </p:grpSp>
    </p:spTree>
    <p:extLst>
      <p:ext uri="{BB962C8B-B14F-4D97-AF65-F5344CB8AC3E}">
        <p14:creationId xmlns:p14="http://schemas.microsoft.com/office/powerpoint/2010/main" val="1712617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3231B1"/>
        </a:solidFill>
        <a:effectLst/>
      </p:bgPr>
    </p:bg>
    <p:spTree>
      <p:nvGrpSpPr>
        <p:cNvPr id="1" name="">
          <a:extLst>
            <a:ext uri="{FF2B5EF4-FFF2-40B4-BE49-F238E27FC236}">
              <a16:creationId xmlns:a16="http://schemas.microsoft.com/office/drawing/2014/main" id="{2841AB7A-F271-E782-7611-91ACA2781F7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0794CA8-5009-98AD-7A7F-9F9555342C6D}"/>
              </a:ext>
            </a:extLst>
          </p:cNvPr>
          <p:cNvPicPr>
            <a:picLocks noChangeAspect="1"/>
          </p:cNvPicPr>
          <p:nvPr/>
        </p:nvPicPr>
        <p:blipFill>
          <a:blip r:embed="rId2" cstate="print">
            <a:alphaModFix amt="50000"/>
            <a:extLst>
              <a:ext uri="{28A0092B-C50C-407E-A947-70E740481C1C}">
                <a14:useLocalDpi xmlns:a14="http://schemas.microsoft.com/office/drawing/2010/main" val="0"/>
              </a:ext>
            </a:extLst>
          </a:blip>
          <a:srcRect t="7579" b="7579"/>
          <a:stretch/>
        </p:blipFill>
        <p:spPr>
          <a:xfrm>
            <a:off x="-98084" y="31889"/>
            <a:ext cx="18364199" cy="10363200"/>
          </a:xfrm>
          <a:prstGeom prst="rect">
            <a:avLst/>
          </a:prstGeom>
        </p:spPr>
      </p:pic>
      <p:grpSp>
        <p:nvGrpSpPr>
          <p:cNvPr id="2" name="Group 2">
            <a:extLst>
              <a:ext uri="{FF2B5EF4-FFF2-40B4-BE49-F238E27FC236}">
                <a16:creationId xmlns:a16="http://schemas.microsoft.com/office/drawing/2014/main" id="{5CD1AA21-056D-EF6E-83AF-1F009D8A9195}"/>
              </a:ext>
            </a:extLst>
          </p:cNvPr>
          <p:cNvGrpSpPr/>
          <p:nvPr/>
        </p:nvGrpSpPr>
        <p:grpSpPr>
          <a:xfrm>
            <a:off x="-76200" y="0"/>
            <a:ext cx="18364200" cy="10363200"/>
            <a:chOff x="0" y="0"/>
            <a:chExt cx="24485600" cy="13817600"/>
          </a:xfrm>
        </p:grpSpPr>
        <p:sp>
          <p:nvSpPr>
            <p:cNvPr id="3" name="Freeform 3">
              <a:extLst>
                <a:ext uri="{FF2B5EF4-FFF2-40B4-BE49-F238E27FC236}">
                  <a16:creationId xmlns:a16="http://schemas.microsoft.com/office/drawing/2014/main" id="{AED17CCE-7B36-6259-23AA-2C680C99452B}"/>
                </a:ext>
              </a:extLst>
            </p:cNvPr>
            <p:cNvSpPr/>
            <p:nvPr/>
          </p:nvSpPr>
          <p:spPr>
            <a:xfrm>
              <a:off x="0" y="0"/>
              <a:ext cx="24485600" cy="13817600"/>
            </a:xfrm>
            <a:custGeom>
              <a:avLst/>
              <a:gdLst/>
              <a:ahLst/>
              <a:cxnLst/>
              <a:rect l="l" t="t" r="r" b="b"/>
              <a:pathLst>
                <a:path w="24485600" h="13817600">
                  <a:moveTo>
                    <a:pt x="16891" y="0"/>
                  </a:moveTo>
                  <a:lnTo>
                    <a:pt x="24468710" y="0"/>
                  </a:lnTo>
                  <a:cubicBezTo>
                    <a:pt x="24478107" y="0"/>
                    <a:pt x="24485600" y="7620"/>
                    <a:pt x="24485600" y="16891"/>
                  </a:cubicBezTo>
                  <a:lnTo>
                    <a:pt x="24485600" y="13800710"/>
                  </a:lnTo>
                  <a:cubicBezTo>
                    <a:pt x="24485600" y="13810107"/>
                    <a:pt x="24477980" y="13817600"/>
                    <a:pt x="24468710" y="13817600"/>
                  </a:cubicBezTo>
                  <a:lnTo>
                    <a:pt x="16891" y="13817600"/>
                  </a:lnTo>
                  <a:cubicBezTo>
                    <a:pt x="7493" y="13817600"/>
                    <a:pt x="0" y="13809980"/>
                    <a:pt x="0" y="13800710"/>
                  </a:cubicBezTo>
                  <a:lnTo>
                    <a:pt x="0" y="16891"/>
                  </a:lnTo>
                  <a:cubicBezTo>
                    <a:pt x="0" y="7620"/>
                    <a:pt x="7620" y="0"/>
                    <a:pt x="16891" y="0"/>
                  </a:cubicBezTo>
                  <a:moveTo>
                    <a:pt x="16891" y="33909"/>
                  </a:moveTo>
                  <a:lnTo>
                    <a:pt x="16891" y="16891"/>
                  </a:lnTo>
                  <a:lnTo>
                    <a:pt x="33909" y="16891"/>
                  </a:lnTo>
                  <a:lnTo>
                    <a:pt x="33909" y="13800710"/>
                  </a:lnTo>
                  <a:lnTo>
                    <a:pt x="16891" y="13800710"/>
                  </a:lnTo>
                  <a:lnTo>
                    <a:pt x="16891" y="13783819"/>
                  </a:lnTo>
                  <a:lnTo>
                    <a:pt x="24468710" y="13783819"/>
                  </a:lnTo>
                  <a:lnTo>
                    <a:pt x="24468710" y="13800710"/>
                  </a:lnTo>
                  <a:lnTo>
                    <a:pt x="24451819" y="13800710"/>
                  </a:lnTo>
                  <a:lnTo>
                    <a:pt x="24451819" y="16891"/>
                  </a:lnTo>
                  <a:lnTo>
                    <a:pt x="24468710" y="16891"/>
                  </a:lnTo>
                  <a:lnTo>
                    <a:pt x="24468710" y="33909"/>
                  </a:lnTo>
                  <a:lnTo>
                    <a:pt x="16891" y="33909"/>
                  </a:lnTo>
                  <a:close/>
                </a:path>
              </a:pathLst>
            </a:custGeom>
            <a:solidFill>
              <a:srgbClr val="FFFFFF"/>
            </a:solidFill>
          </p:spPr>
          <p:txBody>
            <a:bodyPr/>
            <a:lstStyle/>
            <a:p>
              <a:endParaRPr lang="en-PH"/>
            </a:p>
          </p:txBody>
        </p:sp>
      </p:grpSp>
      <p:sp>
        <p:nvSpPr>
          <p:cNvPr id="6" name="Freeform 6">
            <a:extLst>
              <a:ext uri="{FF2B5EF4-FFF2-40B4-BE49-F238E27FC236}">
                <a16:creationId xmlns:a16="http://schemas.microsoft.com/office/drawing/2014/main" id="{5F94B51E-D3E6-7BD1-EE5D-B5EE592ED165}"/>
              </a:ext>
            </a:extLst>
          </p:cNvPr>
          <p:cNvSpPr/>
          <p:nvPr/>
        </p:nvSpPr>
        <p:spPr>
          <a:xfrm>
            <a:off x="16473377" y="8618631"/>
            <a:ext cx="3879627" cy="3879627"/>
          </a:xfrm>
          <a:custGeom>
            <a:avLst/>
            <a:gdLst/>
            <a:ahLst/>
            <a:cxnLst/>
            <a:rect l="l" t="t" r="r" b="b"/>
            <a:pathLst>
              <a:path w="3879627" h="3879627">
                <a:moveTo>
                  <a:pt x="0" y="0"/>
                </a:moveTo>
                <a:lnTo>
                  <a:pt x="3879627" y="0"/>
                </a:lnTo>
                <a:lnTo>
                  <a:pt x="3879627" y="3879627"/>
                </a:lnTo>
                <a:lnTo>
                  <a:pt x="0" y="387962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PH"/>
          </a:p>
        </p:txBody>
      </p:sp>
      <p:sp>
        <p:nvSpPr>
          <p:cNvPr id="7" name="Freeform 7">
            <a:extLst>
              <a:ext uri="{FF2B5EF4-FFF2-40B4-BE49-F238E27FC236}">
                <a16:creationId xmlns:a16="http://schemas.microsoft.com/office/drawing/2014/main" id="{34CBFE91-12B0-4E71-3CA4-D6E0849EAB19}"/>
              </a:ext>
            </a:extLst>
          </p:cNvPr>
          <p:cNvSpPr/>
          <p:nvPr/>
        </p:nvSpPr>
        <p:spPr>
          <a:xfrm>
            <a:off x="14408373" y="6407373"/>
            <a:ext cx="3879627" cy="3879627"/>
          </a:xfrm>
          <a:custGeom>
            <a:avLst/>
            <a:gdLst/>
            <a:ahLst/>
            <a:cxnLst/>
            <a:rect l="l" t="t" r="r" b="b"/>
            <a:pathLst>
              <a:path w="3879627" h="3879627">
                <a:moveTo>
                  <a:pt x="0" y="0"/>
                </a:moveTo>
                <a:lnTo>
                  <a:pt x="3879627" y="0"/>
                </a:lnTo>
                <a:lnTo>
                  <a:pt x="3879627" y="3879627"/>
                </a:lnTo>
                <a:lnTo>
                  <a:pt x="0" y="387962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PH"/>
          </a:p>
        </p:txBody>
      </p:sp>
      <p:grpSp>
        <p:nvGrpSpPr>
          <p:cNvPr id="8" name="Group 8">
            <a:extLst>
              <a:ext uri="{FF2B5EF4-FFF2-40B4-BE49-F238E27FC236}">
                <a16:creationId xmlns:a16="http://schemas.microsoft.com/office/drawing/2014/main" id="{33BD48D9-9999-ACC5-ACF9-14B1CD822A4D}"/>
              </a:ext>
            </a:extLst>
          </p:cNvPr>
          <p:cNvGrpSpPr/>
          <p:nvPr/>
        </p:nvGrpSpPr>
        <p:grpSpPr>
          <a:xfrm>
            <a:off x="-1093894" y="-1076562"/>
            <a:ext cx="3568927" cy="3568927"/>
            <a:chOff x="0" y="0"/>
            <a:chExt cx="4758569" cy="4758569"/>
          </a:xfrm>
        </p:grpSpPr>
        <p:sp>
          <p:nvSpPr>
            <p:cNvPr id="9" name="Freeform 9">
              <a:extLst>
                <a:ext uri="{FF2B5EF4-FFF2-40B4-BE49-F238E27FC236}">
                  <a16:creationId xmlns:a16="http://schemas.microsoft.com/office/drawing/2014/main" id="{F1E86671-BF8F-0E9E-9065-E8B5EACFAC77}"/>
                </a:ext>
              </a:extLst>
            </p:cNvPr>
            <p:cNvSpPr/>
            <p:nvPr/>
          </p:nvSpPr>
          <p:spPr>
            <a:xfrm>
              <a:off x="0" y="0"/>
              <a:ext cx="4758690" cy="4758563"/>
            </a:xfrm>
            <a:custGeom>
              <a:avLst/>
              <a:gdLst/>
              <a:ahLst/>
              <a:cxnLst/>
              <a:rect l="l" t="t" r="r" b="b"/>
              <a:pathLst>
                <a:path w="4758690" h="4758563">
                  <a:moveTo>
                    <a:pt x="2379345" y="0"/>
                  </a:moveTo>
                  <a:cubicBezTo>
                    <a:pt x="1065276" y="0"/>
                    <a:pt x="0" y="1065276"/>
                    <a:pt x="0" y="2379345"/>
                  </a:cubicBezTo>
                  <a:cubicBezTo>
                    <a:pt x="0" y="3693414"/>
                    <a:pt x="1065276" y="4758563"/>
                    <a:pt x="2379345" y="4758563"/>
                  </a:cubicBezTo>
                  <a:cubicBezTo>
                    <a:pt x="3693414" y="4758563"/>
                    <a:pt x="4758690" y="3693287"/>
                    <a:pt x="4758690" y="2379218"/>
                  </a:cubicBezTo>
                  <a:cubicBezTo>
                    <a:pt x="4758690" y="1065149"/>
                    <a:pt x="3693287" y="0"/>
                    <a:pt x="2379345" y="0"/>
                  </a:cubicBezTo>
                  <a:close/>
                </a:path>
              </a:pathLst>
            </a:custGeom>
            <a:solidFill>
              <a:srgbClr val="86EAE9"/>
            </a:solidFill>
          </p:spPr>
          <p:txBody>
            <a:bodyPr/>
            <a:lstStyle/>
            <a:p>
              <a:endParaRPr lang="en-PH"/>
            </a:p>
          </p:txBody>
        </p:sp>
      </p:grpSp>
      <p:grpSp>
        <p:nvGrpSpPr>
          <p:cNvPr id="10" name="Group 10">
            <a:extLst>
              <a:ext uri="{FF2B5EF4-FFF2-40B4-BE49-F238E27FC236}">
                <a16:creationId xmlns:a16="http://schemas.microsoft.com/office/drawing/2014/main" id="{BD9286A2-14CF-69EB-149B-2B3895C17E2D}"/>
              </a:ext>
            </a:extLst>
          </p:cNvPr>
          <p:cNvGrpSpPr/>
          <p:nvPr/>
        </p:nvGrpSpPr>
        <p:grpSpPr>
          <a:xfrm>
            <a:off x="13479255" y="6341107"/>
            <a:ext cx="5679806" cy="4018463"/>
            <a:chOff x="0" y="0"/>
            <a:chExt cx="7573075" cy="5357951"/>
          </a:xfrm>
        </p:grpSpPr>
        <p:sp>
          <p:nvSpPr>
            <p:cNvPr id="11" name="Freeform 11">
              <a:extLst>
                <a:ext uri="{FF2B5EF4-FFF2-40B4-BE49-F238E27FC236}">
                  <a16:creationId xmlns:a16="http://schemas.microsoft.com/office/drawing/2014/main" id="{1924D3B1-B7D5-34BF-BC67-F89945FBA988}"/>
                </a:ext>
              </a:extLst>
            </p:cNvPr>
            <p:cNvSpPr/>
            <p:nvPr/>
          </p:nvSpPr>
          <p:spPr>
            <a:xfrm>
              <a:off x="0" y="0"/>
              <a:ext cx="7573137" cy="5358003"/>
            </a:xfrm>
            <a:custGeom>
              <a:avLst/>
              <a:gdLst/>
              <a:ahLst/>
              <a:cxnLst/>
              <a:rect l="l" t="t" r="r" b="b"/>
              <a:pathLst>
                <a:path w="7573137" h="5358003">
                  <a:moveTo>
                    <a:pt x="0" y="0"/>
                  </a:moveTo>
                  <a:lnTo>
                    <a:pt x="7573137" y="0"/>
                  </a:lnTo>
                  <a:lnTo>
                    <a:pt x="7573137" y="5358003"/>
                  </a:lnTo>
                  <a:lnTo>
                    <a:pt x="0" y="5358003"/>
                  </a:lnTo>
                  <a:lnTo>
                    <a:pt x="0" y="0"/>
                  </a:lnTo>
                  <a:close/>
                </a:path>
              </a:pathLst>
            </a:custGeom>
            <a:blipFill>
              <a:blip r:embed="rId5"/>
              <a:stretch>
                <a:fillRect t="-1"/>
              </a:stretch>
            </a:blipFill>
          </p:spPr>
          <p:txBody>
            <a:bodyPr/>
            <a:lstStyle/>
            <a:p>
              <a:endParaRPr lang="en-PH"/>
            </a:p>
          </p:txBody>
        </p:sp>
      </p:grpSp>
      <p:sp>
        <p:nvSpPr>
          <p:cNvPr id="12" name="Freeform 12">
            <a:extLst>
              <a:ext uri="{FF2B5EF4-FFF2-40B4-BE49-F238E27FC236}">
                <a16:creationId xmlns:a16="http://schemas.microsoft.com/office/drawing/2014/main" id="{D30DE164-4421-0FB1-32B2-8089CF0C3C6B}"/>
              </a:ext>
            </a:extLst>
          </p:cNvPr>
          <p:cNvSpPr/>
          <p:nvPr/>
        </p:nvSpPr>
        <p:spPr>
          <a:xfrm>
            <a:off x="5981902" y="9445528"/>
            <a:ext cx="5910993" cy="841472"/>
          </a:xfrm>
          <a:custGeom>
            <a:avLst/>
            <a:gdLst/>
            <a:ahLst/>
            <a:cxnLst/>
            <a:rect l="l" t="t" r="r" b="b"/>
            <a:pathLst>
              <a:path w="5910993" h="841472">
                <a:moveTo>
                  <a:pt x="0" y="0"/>
                </a:moveTo>
                <a:lnTo>
                  <a:pt x="5910993" y="0"/>
                </a:lnTo>
                <a:lnTo>
                  <a:pt x="5910993" y="841472"/>
                </a:lnTo>
                <a:lnTo>
                  <a:pt x="0" y="8414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grpSp>
        <p:nvGrpSpPr>
          <p:cNvPr id="13" name="Group 13">
            <a:extLst>
              <a:ext uri="{FF2B5EF4-FFF2-40B4-BE49-F238E27FC236}">
                <a16:creationId xmlns:a16="http://schemas.microsoft.com/office/drawing/2014/main" id="{45B7B536-D133-069A-837A-6A2DED613AF7}"/>
              </a:ext>
            </a:extLst>
          </p:cNvPr>
          <p:cNvGrpSpPr/>
          <p:nvPr/>
        </p:nvGrpSpPr>
        <p:grpSpPr>
          <a:xfrm>
            <a:off x="5981902" y="9725320"/>
            <a:ext cx="5910993" cy="388449"/>
            <a:chOff x="0" y="0"/>
            <a:chExt cx="7881324" cy="517932"/>
          </a:xfrm>
        </p:grpSpPr>
        <p:sp>
          <p:nvSpPr>
            <p:cNvPr id="14" name="Freeform 14">
              <a:extLst>
                <a:ext uri="{FF2B5EF4-FFF2-40B4-BE49-F238E27FC236}">
                  <a16:creationId xmlns:a16="http://schemas.microsoft.com/office/drawing/2014/main" id="{DF8F9C8B-A328-3A33-B6AF-5691DD413F6B}"/>
                </a:ext>
              </a:extLst>
            </p:cNvPr>
            <p:cNvSpPr/>
            <p:nvPr/>
          </p:nvSpPr>
          <p:spPr>
            <a:xfrm>
              <a:off x="0" y="0"/>
              <a:ext cx="7881324" cy="517932"/>
            </a:xfrm>
            <a:custGeom>
              <a:avLst/>
              <a:gdLst/>
              <a:ahLst/>
              <a:cxnLst/>
              <a:rect l="l" t="t" r="r" b="b"/>
              <a:pathLst>
                <a:path w="7881324" h="517932">
                  <a:moveTo>
                    <a:pt x="0" y="0"/>
                  </a:moveTo>
                  <a:lnTo>
                    <a:pt x="7881324" y="0"/>
                  </a:lnTo>
                  <a:lnTo>
                    <a:pt x="7881324" y="517932"/>
                  </a:lnTo>
                  <a:lnTo>
                    <a:pt x="0" y="517932"/>
                  </a:lnTo>
                  <a:close/>
                </a:path>
              </a:pathLst>
            </a:custGeom>
            <a:solidFill>
              <a:srgbClr val="000000">
                <a:alpha val="0"/>
              </a:srgbClr>
            </a:solidFill>
          </p:spPr>
          <p:txBody>
            <a:bodyPr/>
            <a:lstStyle/>
            <a:p>
              <a:endParaRPr lang="en-PH"/>
            </a:p>
          </p:txBody>
        </p:sp>
        <p:sp>
          <p:nvSpPr>
            <p:cNvPr id="15" name="TextBox 15">
              <a:extLst>
                <a:ext uri="{FF2B5EF4-FFF2-40B4-BE49-F238E27FC236}">
                  <a16:creationId xmlns:a16="http://schemas.microsoft.com/office/drawing/2014/main" id="{90DA78C2-8B39-777B-06B8-1C53C2300B2F}"/>
                </a:ext>
              </a:extLst>
            </p:cNvPr>
            <p:cNvSpPr txBox="1"/>
            <p:nvPr/>
          </p:nvSpPr>
          <p:spPr>
            <a:xfrm>
              <a:off x="0" y="-38100"/>
              <a:ext cx="7881324" cy="556032"/>
            </a:xfrm>
            <a:prstGeom prst="rect">
              <a:avLst/>
            </a:prstGeom>
          </p:spPr>
          <p:txBody>
            <a:bodyPr lIns="0" tIns="0" rIns="0" bIns="0" rtlCol="0" anchor="t"/>
            <a:lstStyle/>
            <a:p>
              <a:pPr algn="ctr">
                <a:lnSpc>
                  <a:spcPts val="3264"/>
                </a:lnSpc>
              </a:pPr>
              <a:r>
                <a:rPr lang="en-US" sz="2331" spc="349">
                  <a:solidFill>
                    <a:srgbClr val="FFFFFF"/>
                  </a:solidFill>
                  <a:latin typeface="Century Gothic Paneuropean"/>
                  <a:ea typeface="Century Gothic Paneuropean"/>
                  <a:cs typeface="Century Gothic Paneuropean"/>
                  <a:sym typeface="Century Gothic Paneuropean"/>
                </a:rPr>
                <a:t>WWW.CHIROONPURPOSE.COM</a:t>
              </a:r>
            </a:p>
          </p:txBody>
        </p:sp>
      </p:grpSp>
      <p:grpSp>
        <p:nvGrpSpPr>
          <p:cNvPr id="16" name="Group 16">
            <a:extLst>
              <a:ext uri="{FF2B5EF4-FFF2-40B4-BE49-F238E27FC236}">
                <a16:creationId xmlns:a16="http://schemas.microsoft.com/office/drawing/2014/main" id="{7AE04A4C-4A46-F3EA-75D9-B706E61A1AE1}"/>
              </a:ext>
            </a:extLst>
          </p:cNvPr>
          <p:cNvGrpSpPr/>
          <p:nvPr/>
        </p:nvGrpSpPr>
        <p:grpSpPr>
          <a:xfrm>
            <a:off x="2475124" y="1923123"/>
            <a:ext cx="11580312" cy="2868858"/>
            <a:chOff x="0" y="-29233"/>
            <a:chExt cx="15440415" cy="3825144"/>
          </a:xfrm>
        </p:grpSpPr>
        <p:sp>
          <p:nvSpPr>
            <p:cNvPr id="17" name="Freeform 17">
              <a:extLst>
                <a:ext uri="{FF2B5EF4-FFF2-40B4-BE49-F238E27FC236}">
                  <a16:creationId xmlns:a16="http://schemas.microsoft.com/office/drawing/2014/main" id="{EBCF29AE-625F-698F-F167-F822216D16F1}"/>
                </a:ext>
              </a:extLst>
            </p:cNvPr>
            <p:cNvSpPr/>
            <p:nvPr/>
          </p:nvSpPr>
          <p:spPr>
            <a:xfrm>
              <a:off x="0" y="0"/>
              <a:ext cx="12898701" cy="3795911"/>
            </a:xfrm>
            <a:custGeom>
              <a:avLst/>
              <a:gdLst/>
              <a:ahLst/>
              <a:cxnLst/>
              <a:rect l="l" t="t" r="r" b="b"/>
              <a:pathLst>
                <a:path w="12898701" h="3795911">
                  <a:moveTo>
                    <a:pt x="0" y="0"/>
                  </a:moveTo>
                  <a:lnTo>
                    <a:pt x="12898701" y="0"/>
                  </a:lnTo>
                  <a:lnTo>
                    <a:pt x="12898701" y="3795911"/>
                  </a:lnTo>
                  <a:lnTo>
                    <a:pt x="0" y="3795911"/>
                  </a:lnTo>
                  <a:close/>
                </a:path>
              </a:pathLst>
            </a:custGeom>
            <a:solidFill>
              <a:srgbClr val="000000">
                <a:alpha val="0"/>
              </a:srgbClr>
            </a:solidFill>
          </p:spPr>
          <p:txBody>
            <a:bodyPr/>
            <a:lstStyle/>
            <a:p>
              <a:endParaRPr lang="en-PH"/>
            </a:p>
          </p:txBody>
        </p:sp>
        <p:sp>
          <p:nvSpPr>
            <p:cNvPr id="18" name="TextBox 18">
              <a:extLst>
                <a:ext uri="{FF2B5EF4-FFF2-40B4-BE49-F238E27FC236}">
                  <a16:creationId xmlns:a16="http://schemas.microsoft.com/office/drawing/2014/main" id="{37B16C0E-3EC3-1453-69A8-B10865BD7820}"/>
                </a:ext>
              </a:extLst>
            </p:cNvPr>
            <p:cNvSpPr txBox="1"/>
            <p:nvPr/>
          </p:nvSpPr>
          <p:spPr>
            <a:xfrm>
              <a:off x="46181" y="-29233"/>
              <a:ext cx="15394234" cy="3767336"/>
            </a:xfrm>
            <a:prstGeom prst="rect">
              <a:avLst/>
            </a:prstGeom>
          </p:spPr>
          <p:txBody>
            <a:bodyPr lIns="0" tIns="0" rIns="0" bIns="0" rtlCol="0" anchor="t"/>
            <a:lstStyle/>
            <a:p>
              <a:pPr algn="l">
                <a:lnSpc>
                  <a:spcPts val="7359"/>
                </a:lnSpc>
              </a:pPr>
              <a:r>
                <a:rPr lang="en-US" sz="6500" b="1" spc="62" dirty="0">
                  <a:solidFill>
                    <a:srgbClr val="FFFFFF"/>
                  </a:solidFill>
                  <a:latin typeface="Century Gothic Paneuropean Heavy"/>
                  <a:ea typeface="Century Gothic Paneuropean Heavy"/>
                  <a:cs typeface="Century Gothic Paneuropean Heavy"/>
                  <a:sym typeface="Century Gothic Paneuropean Heavy"/>
                </a:rPr>
                <a:t>AI Reveals Structural Clues to Fibromyalgia Burden</a:t>
              </a:r>
            </a:p>
          </p:txBody>
        </p:sp>
      </p:grpSp>
      <p:grpSp>
        <p:nvGrpSpPr>
          <p:cNvPr id="19" name="Group 19">
            <a:extLst>
              <a:ext uri="{FF2B5EF4-FFF2-40B4-BE49-F238E27FC236}">
                <a16:creationId xmlns:a16="http://schemas.microsoft.com/office/drawing/2014/main" id="{4AFC9E7E-8D01-0A8A-9E1D-179485A43E63}"/>
              </a:ext>
            </a:extLst>
          </p:cNvPr>
          <p:cNvGrpSpPr/>
          <p:nvPr/>
        </p:nvGrpSpPr>
        <p:grpSpPr>
          <a:xfrm>
            <a:off x="2440488" y="4354248"/>
            <a:ext cx="8826119" cy="1587577"/>
            <a:chOff x="0" y="0"/>
            <a:chExt cx="11768159" cy="2116770"/>
          </a:xfrm>
        </p:grpSpPr>
        <p:sp>
          <p:nvSpPr>
            <p:cNvPr id="20" name="Freeform 20">
              <a:extLst>
                <a:ext uri="{FF2B5EF4-FFF2-40B4-BE49-F238E27FC236}">
                  <a16:creationId xmlns:a16="http://schemas.microsoft.com/office/drawing/2014/main" id="{022A8E74-EDE2-58D7-F317-5E523C82ECDC}"/>
                </a:ext>
              </a:extLst>
            </p:cNvPr>
            <p:cNvSpPr/>
            <p:nvPr/>
          </p:nvSpPr>
          <p:spPr>
            <a:xfrm>
              <a:off x="0" y="0"/>
              <a:ext cx="11675796" cy="2001283"/>
            </a:xfrm>
            <a:custGeom>
              <a:avLst/>
              <a:gdLst/>
              <a:ahLst/>
              <a:cxnLst/>
              <a:rect l="l" t="t" r="r" b="b"/>
              <a:pathLst>
                <a:path w="11675796" h="2001283">
                  <a:moveTo>
                    <a:pt x="0" y="0"/>
                  </a:moveTo>
                  <a:lnTo>
                    <a:pt x="11675796" y="0"/>
                  </a:lnTo>
                  <a:lnTo>
                    <a:pt x="11675796" y="2001283"/>
                  </a:lnTo>
                  <a:lnTo>
                    <a:pt x="0" y="2001283"/>
                  </a:lnTo>
                  <a:close/>
                </a:path>
              </a:pathLst>
            </a:custGeom>
            <a:solidFill>
              <a:srgbClr val="000000">
                <a:alpha val="0"/>
              </a:srgbClr>
            </a:solidFill>
          </p:spPr>
          <p:txBody>
            <a:bodyPr/>
            <a:lstStyle/>
            <a:p>
              <a:endParaRPr lang="en-PH"/>
            </a:p>
          </p:txBody>
        </p:sp>
        <p:sp>
          <p:nvSpPr>
            <p:cNvPr id="21" name="TextBox 21">
              <a:extLst>
                <a:ext uri="{FF2B5EF4-FFF2-40B4-BE49-F238E27FC236}">
                  <a16:creationId xmlns:a16="http://schemas.microsoft.com/office/drawing/2014/main" id="{4EE001FE-6EFB-2515-1EEF-CDB2E5D03F53}"/>
                </a:ext>
              </a:extLst>
            </p:cNvPr>
            <p:cNvSpPr txBox="1"/>
            <p:nvPr/>
          </p:nvSpPr>
          <p:spPr>
            <a:xfrm>
              <a:off x="92363" y="163112"/>
              <a:ext cx="11675796" cy="1953658"/>
            </a:xfrm>
            <a:prstGeom prst="rect">
              <a:avLst/>
            </a:prstGeom>
          </p:spPr>
          <p:txBody>
            <a:bodyPr lIns="0" tIns="0" rIns="0" bIns="0" rtlCol="0" anchor="t"/>
            <a:lstStyle/>
            <a:p>
              <a:pPr>
                <a:lnSpc>
                  <a:spcPts val="4799"/>
                </a:lnSpc>
              </a:pPr>
              <a:r>
                <a:rPr lang="en-US" sz="4000" dirty="0">
                  <a:solidFill>
                    <a:srgbClr val="FFFFFF"/>
                  </a:solidFill>
                  <a:latin typeface="Century Gothic Paneuropean"/>
                  <a:ea typeface="Century Gothic Paneuropean"/>
                  <a:cs typeface="Century Gothic Paneuropean"/>
                  <a:sym typeface="Century Gothic Paneuropean"/>
                </a:rPr>
                <a:t>Machine learning models identified pelvic tilt and cervical imbalance as key predictors of pain and sleep disturbance.</a:t>
              </a:r>
            </a:p>
          </p:txBody>
        </p:sp>
      </p:grpSp>
      <p:grpSp>
        <p:nvGrpSpPr>
          <p:cNvPr id="22" name="Group 22">
            <a:extLst>
              <a:ext uri="{FF2B5EF4-FFF2-40B4-BE49-F238E27FC236}">
                <a16:creationId xmlns:a16="http://schemas.microsoft.com/office/drawing/2014/main" id="{429A330B-8D8B-27DC-21C3-9B55684E0391}"/>
              </a:ext>
            </a:extLst>
          </p:cNvPr>
          <p:cNvGrpSpPr/>
          <p:nvPr/>
        </p:nvGrpSpPr>
        <p:grpSpPr>
          <a:xfrm>
            <a:off x="2362200" y="7697410"/>
            <a:ext cx="8199384" cy="1179890"/>
            <a:chOff x="0" y="-774543"/>
            <a:chExt cx="10932512" cy="1573187"/>
          </a:xfrm>
        </p:grpSpPr>
        <p:sp>
          <p:nvSpPr>
            <p:cNvPr id="23" name="Freeform 23">
              <a:extLst>
                <a:ext uri="{FF2B5EF4-FFF2-40B4-BE49-F238E27FC236}">
                  <a16:creationId xmlns:a16="http://schemas.microsoft.com/office/drawing/2014/main" id="{600F99B8-A179-961E-3309-EE43ACD64FFC}"/>
                </a:ext>
              </a:extLst>
            </p:cNvPr>
            <p:cNvSpPr/>
            <p:nvPr/>
          </p:nvSpPr>
          <p:spPr>
            <a:xfrm>
              <a:off x="0" y="0"/>
              <a:ext cx="10665884" cy="798644"/>
            </a:xfrm>
            <a:custGeom>
              <a:avLst/>
              <a:gdLst/>
              <a:ahLst/>
              <a:cxnLst/>
              <a:rect l="l" t="t" r="r" b="b"/>
              <a:pathLst>
                <a:path w="10665884" h="798644">
                  <a:moveTo>
                    <a:pt x="0" y="0"/>
                  </a:moveTo>
                  <a:lnTo>
                    <a:pt x="10665884" y="0"/>
                  </a:lnTo>
                  <a:lnTo>
                    <a:pt x="10665884" y="798644"/>
                  </a:lnTo>
                  <a:lnTo>
                    <a:pt x="0" y="798644"/>
                  </a:lnTo>
                  <a:close/>
                </a:path>
              </a:pathLst>
            </a:custGeom>
            <a:solidFill>
              <a:srgbClr val="000000">
                <a:alpha val="0"/>
              </a:srgbClr>
            </a:solidFill>
          </p:spPr>
          <p:txBody>
            <a:bodyPr/>
            <a:lstStyle/>
            <a:p>
              <a:endParaRPr lang="en-PH"/>
            </a:p>
          </p:txBody>
        </p:sp>
        <p:sp>
          <p:nvSpPr>
            <p:cNvPr id="24" name="TextBox 24">
              <a:extLst>
                <a:ext uri="{FF2B5EF4-FFF2-40B4-BE49-F238E27FC236}">
                  <a16:creationId xmlns:a16="http://schemas.microsoft.com/office/drawing/2014/main" id="{20C68385-F7BF-9220-FF4B-0F7E042C22E7}"/>
                </a:ext>
              </a:extLst>
            </p:cNvPr>
            <p:cNvSpPr txBox="1"/>
            <p:nvPr/>
          </p:nvSpPr>
          <p:spPr>
            <a:xfrm>
              <a:off x="266628" y="-774543"/>
              <a:ext cx="10665884" cy="836744"/>
            </a:xfrm>
            <a:prstGeom prst="rect">
              <a:avLst/>
            </a:prstGeom>
          </p:spPr>
          <p:txBody>
            <a:bodyPr lIns="0" tIns="0" rIns="0" bIns="0" rtlCol="0" anchor="t"/>
            <a:lstStyle/>
            <a:p>
              <a:pPr algn="l">
                <a:lnSpc>
                  <a:spcPts val="2240"/>
                </a:lnSpc>
              </a:pPr>
              <a:r>
                <a:rPr lang="de-DE" sz="1600" dirty="0">
                  <a:solidFill>
                    <a:srgbClr val="FFFFFF"/>
                  </a:solidFill>
                  <a:latin typeface="Century Gothic Paneuropean"/>
                  <a:ea typeface="Century Gothic Paneuropean"/>
                  <a:cs typeface="Century Gothic Paneuropean"/>
                  <a:sym typeface="Century Gothic Paneuropean"/>
                </a:rPr>
                <a:t>Moustafa IM, et al. Sci Rep. 2025 Jul;15:22804</a:t>
              </a:r>
              <a:endParaRPr lang="en-US" sz="1600" dirty="0">
                <a:solidFill>
                  <a:srgbClr val="FFFFFF"/>
                </a:solidFill>
                <a:latin typeface="Century Gothic Paneuropean"/>
                <a:ea typeface="Century Gothic Paneuropean"/>
                <a:cs typeface="Century Gothic Paneuropean"/>
                <a:sym typeface="Century Gothic Paneuropean"/>
              </a:endParaRPr>
            </a:p>
          </p:txBody>
        </p:sp>
      </p:grpSp>
    </p:spTree>
    <p:extLst>
      <p:ext uri="{BB962C8B-B14F-4D97-AF65-F5344CB8AC3E}">
        <p14:creationId xmlns:p14="http://schemas.microsoft.com/office/powerpoint/2010/main" val="26092736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3231B1"/>
        </a:solidFill>
        <a:effectLst/>
      </p:bgPr>
    </p:bg>
    <p:spTree>
      <p:nvGrpSpPr>
        <p:cNvPr id="1" name="">
          <a:extLst>
            <a:ext uri="{FF2B5EF4-FFF2-40B4-BE49-F238E27FC236}">
              <a16:creationId xmlns:a16="http://schemas.microsoft.com/office/drawing/2014/main" id="{F7D621AD-8A7C-C127-D825-958CCDBC882C}"/>
            </a:ext>
          </a:extLst>
        </p:cNvPr>
        <p:cNvGrpSpPr/>
        <p:nvPr/>
      </p:nvGrpSpPr>
      <p:grpSpPr>
        <a:xfrm>
          <a:off x="0" y="0"/>
          <a:ext cx="0" cy="0"/>
          <a:chOff x="0" y="0"/>
          <a:chExt cx="0" cy="0"/>
        </a:xfrm>
      </p:grpSpPr>
      <p:pic>
        <p:nvPicPr>
          <p:cNvPr id="26" name="Picture 25">
            <a:extLst>
              <a:ext uri="{FF2B5EF4-FFF2-40B4-BE49-F238E27FC236}">
                <a16:creationId xmlns:a16="http://schemas.microsoft.com/office/drawing/2014/main" id="{378E76CB-FF09-8639-8B7F-4D75572C1B75}"/>
              </a:ext>
            </a:extLst>
          </p:cNvPr>
          <p:cNvPicPr>
            <a:picLocks noChangeAspect="1"/>
          </p:cNvPicPr>
          <p:nvPr/>
        </p:nvPicPr>
        <p:blipFill>
          <a:blip r:embed="rId2" cstate="print">
            <a:alphaModFix amt="85000"/>
            <a:extLst>
              <a:ext uri="{28A0092B-C50C-407E-A947-70E740481C1C}">
                <a14:useLocalDpi xmlns:a14="http://schemas.microsoft.com/office/drawing/2010/main" val="0"/>
              </a:ext>
            </a:extLst>
          </a:blip>
          <a:srcRect l="4157" r="4157"/>
          <a:stretch/>
        </p:blipFill>
        <p:spPr>
          <a:xfrm>
            <a:off x="12039600" y="-58095"/>
            <a:ext cx="6324600" cy="10345095"/>
          </a:xfrm>
          <a:prstGeom prst="rect">
            <a:avLst/>
          </a:prstGeom>
        </p:spPr>
      </p:pic>
      <p:grpSp>
        <p:nvGrpSpPr>
          <p:cNvPr id="2" name="Group 2">
            <a:extLst>
              <a:ext uri="{FF2B5EF4-FFF2-40B4-BE49-F238E27FC236}">
                <a16:creationId xmlns:a16="http://schemas.microsoft.com/office/drawing/2014/main" id="{42A42AEC-63D1-93E4-118E-DF72E8FE8B69}"/>
              </a:ext>
            </a:extLst>
          </p:cNvPr>
          <p:cNvGrpSpPr/>
          <p:nvPr/>
        </p:nvGrpSpPr>
        <p:grpSpPr>
          <a:xfrm>
            <a:off x="0" y="-38100"/>
            <a:ext cx="18364200" cy="10363200"/>
            <a:chOff x="0" y="0"/>
            <a:chExt cx="24485600" cy="13817600"/>
          </a:xfrm>
        </p:grpSpPr>
        <p:sp>
          <p:nvSpPr>
            <p:cNvPr id="3" name="Freeform 3">
              <a:extLst>
                <a:ext uri="{FF2B5EF4-FFF2-40B4-BE49-F238E27FC236}">
                  <a16:creationId xmlns:a16="http://schemas.microsoft.com/office/drawing/2014/main" id="{4398E98C-170C-901D-5105-288A9C8EB397}"/>
                </a:ext>
              </a:extLst>
            </p:cNvPr>
            <p:cNvSpPr/>
            <p:nvPr/>
          </p:nvSpPr>
          <p:spPr>
            <a:xfrm>
              <a:off x="0" y="0"/>
              <a:ext cx="24485600" cy="13817600"/>
            </a:xfrm>
            <a:custGeom>
              <a:avLst/>
              <a:gdLst/>
              <a:ahLst/>
              <a:cxnLst/>
              <a:rect l="l" t="t" r="r" b="b"/>
              <a:pathLst>
                <a:path w="24485600" h="13817600">
                  <a:moveTo>
                    <a:pt x="16891" y="0"/>
                  </a:moveTo>
                  <a:lnTo>
                    <a:pt x="24468710" y="0"/>
                  </a:lnTo>
                  <a:cubicBezTo>
                    <a:pt x="24478107" y="0"/>
                    <a:pt x="24485600" y="7620"/>
                    <a:pt x="24485600" y="16891"/>
                  </a:cubicBezTo>
                  <a:lnTo>
                    <a:pt x="24485600" y="13800710"/>
                  </a:lnTo>
                  <a:cubicBezTo>
                    <a:pt x="24485600" y="13810107"/>
                    <a:pt x="24477980" y="13817600"/>
                    <a:pt x="24468710" y="13817600"/>
                  </a:cubicBezTo>
                  <a:lnTo>
                    <a:pt x="16891" y="13817600"/>
                  </a:lnTo>
                  <a:cubicBezTo>
                    <a:pt x="7493" y="13817600"/>
                    <a:pt x="0" y="13809980"/>
                    <a:pt x="0" y="13800710"/>
                  </a:cubicBezTo>
                  <a:lnTo>
                    <a:pt x="0" y="16891"/>
                  </a:lnTo>
                  <a:cubicBezTo>
                    <a:pt x="0" y="7620"/>
                    <a:pt x="7620" y="0"/>
                    <a:pt x="16891" y="0"/>
                  </a:cubicBezTo>
                  <a:moveTo>
                    <a:pt x="16891" y="33909"/>
                  </a:moveTo>
                  <a:lnTo>
                    <a:pt x="16891" y="16891"/>
                  </a:lnTo>
                  <a:lnTo>
                    <a:pt x="33909" y="16891"/>
                  </a:lnTo>
                  <a:lnTo>
                    <a:pt x="33909" y="13800710"/>
                  </a:lnTo>
                  <a:lnTo>
                    <a:pt x="16891" y="13800710"/>
                  </a:lnTo>
                  <a:lnTo>
                    <a:pt x="16891" y="13783819"/>
                  </a:lnTo>
                  <a:lnTo>
                    <a:pt x="24468710" y="13783819"/>
                  </a:lnTo>
                  <a:lnTo>
                    <a:pt x="24468710" y="13800710"/>
                  </a:lnTo>
                  <a:lnTo>
                    <a:pt x="24451819" y="13800710"/>
                  </a:lnTo>
                  <a:lnTo>
                    <a:pt x="24451819" y="16891"/>
                  </a:lnTo>
                  <a:lnTo>
                    <a:pt x="24468710" y="16891"/>
                  </a:lnTo>
                  <a:lnTo>
                    <a:pt x="24468710" y="33909"/>
                  </a:lnTo>
                  <a:lnTo>
                    <a:pt x="16891" y="33909"/>
                  </a:lnTo>
                  <a:close/>
                </a:path>
              </a:pathLst>
            </a:custGeom>
            <a:solidFill>
              <a:srgbClr val="FFFFFF"/>
            </a:solidFill>
          </p:spPr>
          <p:txBody>
            <a:bodyPr/>
            <a:lstStyle/>
            <a:p>
              <a:endParaRPr lang="en-PH"/>
            </a:p>
          </p:txBody>
        </p:sp>
      </p:grpSp>
      <p:grpSp>
        <p:nvGrpSpPr>
          <p:cNvPr id="4" name="Group 4">
            <a:extLst>
              <a:ext uri="{FF2B5EF4-FFF2-40B4-BE49-F238E27FC236}">
                <a16:creationId xmlns:a16="http://schemas.microsoft.com/office/drawing/2014/main" id="{38A71F89-313C-5259-D5FC-98436B765E6E}"/>
              </a:ext>
            </a:extLst>
          </p:cNvPr>
          <p:cNvGrpSpPr/>
          <p:nvPr/>
        </p:nvGrpSpPr>
        <p:grpSpPr>
          <a:xfrm>
            <a:off x="-2595914" y="-1515139"/>
            <a:ext cx="18740914" cy="13259181"/>
            <a:chOff x="0" y="0"/>
            <a:chExt cx="24987886" cy="17678908"/>
          </a:xfrm>
        </p:grpSpPr>
        <p:sp>
          <p:nvSpPr>
            <p:cNvPr id="5" name="Freeform 5">
              <a:extLst>
                <a:ext uri="{FF2B5EF4-FFF2-40B4-BE49-F238E27FC236}">
                  <a16:creationId xmlns:a16="http://schemas.microsoft.com/office/drawing/2014/main" id="{9AB27582-6C3F-5BCF-05F0-8C260394B6EC}"/>
                </a:ext>
              </a:extLst>
            </p:cNvPr>
            <p:cNvSpPr/>
            <p:nvPr/>
          </p:nvSpPr>
          <p:spPr>
            <a:xfrm>
              <a:off x="0" y="0"/>
              <a:ext cx="24987886" cy="17678908"/>
            </a:xfrm>
            <a:custGeom>
              <a:avLst/>
              <a:gdLst/>
              <a:ahLst/>
              <a:cxnLst/>
              <a:rect l="l" t="t" r="r" b="b"/>
              <a:pathLst>
                <a:path w="24987886" h="17678908">
                  <a:moveTo>
                    <a:pt x="0" y="0"/>
                  </a:moveTo>
                  <a:lnTo>
                    <a:pt x="24987886" y="0"/>
                  </a:lnTo>
                  <a:lnTo>
                    <a:pt x="24987886" y="17678908"/>
                  </a:lnTo>
                  <a:lnTo>
                    <a:pt x="0" y="17678908"/>
                  </a:lnTo>
                  <a:lnTo>
                    <a:pt x="0" y="0"/>
                  </a:lnTo>
                  <a:close/>
                </a:path>
              </a:pathLst>
            </a:custGeom>
            <a:blipFill>
              <a:blip r:embed="rId3">
                <a:alphaModFix amt="15000"/>
              </a:blip>
              <a:stretch>
                <a:fillRect t="-1" b="-1"/>
              </a:stretch>
            </a:blipFill>
          </p:spPr>
          <p:txBody>
            <a:bodyPr/>
            <a:lstStyle/>
            <a:p>
              <a:endParaRPr lang="en-PH"/>
            </a:p>
          </p:txBody>
        </p:sp>
      </p:grpSp>
      <p:sp>
        <p:nvSpPr>
          <p:cNvPr id="6" name="Freeform 6">
            <a:extLst>
              <a:ext uri="{FF2B5EF4-FFF2-40B4-BE49-F238E27FC236}">
                <a16:creationId xmlns:a16="http://schemas.microsoft.com/office/drawing/2014/main" id="{107A457C-5D40-08FD-F326-6A843971A6DB}"/>
              </a:ext>
            </a:extLst>
          </p:cNvPr>
          <p:cNvSpPr/>
          <p:nvPr/>
        </p:nvSpPr>
        <p:spPr>
          <a:xfrm>
            <a:off x="16473377" y="8618631"/>
            <a:ext cx="3879627" cy="3879627"/>
          </a:xfrm>
          <a:custGeom>
            <a:avLst/>
            <a:gdLst/>
            <a:ahLst/>
            <a:cxnLst/>
            <a:rect l="l" t="t" r="r" b="b"/>
            <a:pathLst>
              <a:path w="3879627" h="3879627">
                <a:moveTo>
                  <a:pt x="0" y="0"/>
                </a:moveTo>
                <a:lnTo>
                  <a:pt x="3879627" y="0"/>
                </a:lnTo>
                <a:lnTo>
                  <a:pt x="3879627" y="3879627"/>
                </a:lnTo>
                <a:lnTo>
                  <a:pt x="0" y="38796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7" name="Freeform 7">
            <a:extLst>
              <a:ext uri="{FF2B5EF4-FFF2-40B4-BE49-F238E27FC236}">
                <a16:creationId xmlns:a16="http://schemas.microsoft.com/office/drawing/2014/main" id="{15E92BA2-35F3-5930-DCC1-0FA2F0F3DE18}"/>
              </a:ext>
            </a:extLst>
          </p:cNvPr>
          <p:cNvSpPr/>
          <p:nvPr/>
        </p:nvSpPr>
        <p:spPr>
          <a:xfrm>
            <a:off x="14449379" y="6407373"/>
            <a:ext cx="3879627" cy="3879627"/>
          </a:xfrm>
          <a:custGeom>
            <a:avLst/>
            <a:gdLst/>
            <a:ahLst/>
            <a:cxnLst/>
            <a:rect l="l" t="t" r="r" b="b"/>
            <a:pathLst>
              <a:path w="3879627" h="3879627">
                <a:moveTo>
                  <a:pt x="0" y="0"/>
                </a:moveTo>
                <a:lnTo>
                  <a:pt x="3879627" y="0"/>
                </a:lnTo>
                <a:lnTo>
                  <a:pt x="3879627" y="3879627"/>
                </a:lnTo>
                <a:lnTo>
                  <a:pt x="0" y="38796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grpSp>
        <p:nvGrpSpPr>
          <p:cNvPr id="8" name="Group 8">
            <a:extLst>
              <a:ext uri="{FF2B5EF4-FFF2-40B4-BE49-F238E27FC236}">
                <a16:creationId xmlns:a16="http://schemas.microsoft.com/office/drawing/2014/main" id="{B98B6CFB-7F4D-664E-367D-C5E79E8A6AA7}"/>
              </a:ext>
            </a:extLst>
          </p:cNvPr>
          <p:cNvGrpSpPr/>
          <p:nvPr/>
        </p:nvGrpSpPr>
        <p:grpSpPr>
          <a:xfrm>
            <a:off x="-1093894" y="-1076562"/>
            <a:ext cx="3568927" cy="3568927"/>
            <a:chOff x="0" y="0"/>
            <a:chExt cx="4758569" cy="4758569"/>
          </a:xfrm>
        </p:grpSpPr>
        <p:sp>
          <p:nvSpPr>
            <p:cNvPr id="9" name="Freeform 9">
              <a:extLst>
                <a:ext uri="{FF2B5EF4-FFF2-40B4-BE49-F238E27FC236}">
                  <a16:creationId xmlns:a16="http://schemas.microsoft.com/office/drawing/2014/main" id="{BE38C35D-16CA-07FF-B07E-D96EBFA96D50}"/>
                </a:ext>
              </a:extLst>
            </p:cNvPr>
            <p:cNvSpPr/>
            <p:nvPr/>
          </p:nvSpPr>
          <p:spPr>
            <a:xfrm>
              <a:off x="0" y="0"/>
              <a:ext cx="4758690" cy="4758563"/>
            </a:xfrm>
            <a:custGeom>
              <a:avLst/>
              <a:gdLst/>
              <a:ahLst/>
              <a:cxnLst/>
              <a:rect l="l" t="t" r="r" b="b"/>
              <a:pathLst>
                <a:path w="4758690" h="4758563">
                  <a:moveTo>
                    <a:pt x="2379345" y="0"/>
                  </a:moveTo>
                  <a:cubicBezTo>
                    <a:pt x="1065276" y="0"/>
                    <a:pt x="0" y="1065276"/>
                    <a:pt x="0" y="2379345"/>
                  </a:cubicBezTo>
                  <a:cubicBezTo>
                    <a:pt x="0" y="3693414"/>
                    <a:pt x="1065276" y="4758563"/>
                    <a:pt x="2379345" y="4758563"/>
                  </a:cubicBezTo>
                  <a:cubicBezTo>
                    <a:pt x="3693414" y="4758563"/>
                    <a:pt x="4758690" y="3693287"/>
                    <a:pt x="4758690" y="2379218"/>
                  </a:cubicBezTo>
                  <a:cubicBezTo>
                    <a:pt x="4758690" y="1065149"/>
                    <a:pt x="3693287" y="0"/>
                    <a:pt x="2379345" y="0"/>
                  </a:cubicBezTo>
                  <a:close/>
                </a:path>
              </a:pathLst>
            </a:custGeom>
            <a:solidFill>
              <a:srgbClr val="86EAE9"/>
            </a:solidFill>
          </p:spPr>
          <p:txBody>
            <a:bodyPr/>
            <a:lstStyle/>
            <a:p>
              <a:endParaRPr lang="en-PH"/>
            </a:p>
          </p:txBody>
        </p:sp>
      </p:grpSp>
      <p:grpSp>
        <p:nvGrpSpPr>
          <p:cNvPr id="10" name="Group 10">
            <a:extLst>
              <a:ext uri="{FF2B5EF4-FFF2-40B4-BE49-F238E27FC236}">
                <a16:creationId xmlns:a16="http://schemas.microsoft.com/office/drawing/2014/main" id="{60572B39-18B0-141B-4E72-D10C4F898E13}"/>
              </a:ext>
            </a:extLst>
          </p:cNvPr>
          <p:cNvGrpSpPr/>
          <p:nvPr/>
        </p:nvGrpSpPr>
        <p:grpSpPr>
          <a:xfrm>
            <a:off x="13549085" y="6326593"/>
            <a:ext cx="5679806" cy="4018463"/>
            <a:chOff x="0" y="0"/>
            <a:chExt cx="7573075" cy="5357951"/>
          </a:xfrm>
        </p:grpSpPr>
        <p:sp>
          <p:nvSpPr>
            <p:cNvPr id="11" name="Freeform 11">
              <a:extLst>
                <a:ext uri="{FF2B5EF4-FFF2-40B4-BE49-F238E27FC236}">
                  <a16:creationId xmlns:a16="http://schemas.microsoft.com/office/drawing/2014/main" id="{14A92341-2302-7593-AEBD-0795FEE3059E}"/>
                </a:ext>
              </a:extLst>
            </p:cNvPr>
            <p:cNvSpPr/>
            <p:nvPr/>
          </p:nvSpPr>
          <p:spPr>
            <a:xfrm>
              <a:off x="0" y="0"/>
              <a:ext cx="7573137" cy="5358003"/>
            </a:xfrm>
            <a:custGeom>
              <a:avLst/>
              <a:gdLst/>
              <a:ahLst/>
              <a:cxnLst/>
              <a:rect l="l" t="t" r="r" b="b"/>
              <a:pathLst>
                <a:path w="7573137" h="5358003">
                  <a:moveTo>
                    <a:pt x="0" y="0"/>
                  </a:moveTo>
                  <a:lnTo>
                    <a:pt x="7573137" y="0"/>
                  </a:lnTo>
                  <a:lnTo>
                    <a:pt x="7573137" y="5358003"/>
                  </a:lnTo>
                  <a:lnTo>
                    <a:pt x="0" y="5358003"/>
                  </a:lnTo>
                  <a:lnTo>
                    <a:pt x="0" y="0"/>
                  </a:lnTo>
                  <a:close/>
                </a:path>
              </a:pathLst>
            </a:custGeom>
            <a:blipFill>
              <a:blip r:embed="rId3"/>
              <a:stretch>
                <a:fillRect t="-1"/>
              </a:stretch>
            </a:blipFill>
          </p:spPr>
          <p:txBody>
            <a:bodyPr/>
            <a:lstStyle/>
            <a:p>
              <a:endParaRPr lang="en-PH"/>
            </a:p>
          </p:txBody>
        </p:sp>
      </p:grpSp>
      <p:sp>
        <p:nvSpPr>
          <p:cNvPr id="12" name="Freeform 12">
            <a:extLst>
              <a:ext uri="{FF2B5EF4-FFF2-40B4-BE49-F238E27FC236}">
                <a16:creationId xmlns:a16="http://schemas.microsoft.com/office/drawing/2014/main" id="{6F23E204-44D6-F83E-AE0F-E0CC4C1D52C5}"/>
              </a:ext>
            </a:extLst>
          </p:cNvPr>
          <p:cNvSpPr/>
          <p:nvPr/>
        </p:nvSpPr>
        <p:spPr>
          <a:xfrm>
            <a:off x="5981902" y="9445528"/>
            <a:ext cx="5910993" cy="841472"/>
          </a:xfrm>
          <a:custGeom>
            <a:avLst/>
            <a:gdLst/>
            <a:ahLst/>
            <a:cxnLst/>
            <a:rect l="l" t="t" r="r" b="b"/>
            <a:pathLst>
              <a:path w="5910993" h="841472">
                <a:moveTo>
                  <a:pt x="0" y="0"/>
                </a:moveTo>
                <a:lnTo>
                  <a:pt x="5910993" y="0"/>
                </a:lnTo>
                <a:lnTo>
                  <a:pt x="5910993" y="841472"/>
                </a:lnTo>
                <a:lnTo>
                  <a:pt x="0" y="8414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grpSp>
        <p:nvGrpSpPr>
          <p:cNvPr id="13" name="Group 13">
            <a:extLst>
              <a:ext uri="{FF2B5EF4-FFF2-40B4-BE49-F238E27FC236}">
                <a16:creationId xmlns:a16="http://schemas.microsoft.com/office/drawing/2014/main" id="{7C5FAD70-17E7-47C5-1C12-E68F5ABB3EB7}"/>
              </a:ext>
            </a:extLst>
          </p:cNvPr>
          <p:cNvGrpSpPr/>
          <p:nvPr/>
        </p:nvGrpSpPr>
        <p:grpSpPr>
          <a:xfrm>
            <a:off x="5981902" y="9725320"/>
            <a:ext cx="5910993" cy="388449"/>
            <a:chOff x="0" y="0"/>
            <a:chExt cx="7881324" cy="517932"/>
          </a:xfrm>
        </p:grpSpPr>
        <p:sp>
          <p:nvSpPr>
            <p:cNvPr id="14" name="Freeform 14">
              <a:extLst>
                <a:ext uri="{FF2B5EF4-FFF2-40B4-BE49-F238E27FC236}">
                  <a16:creationId xmlns:a16="http://schemas.microsoft.com/office/drawing/2014/main" id="{E4A0BE4A-1033-AC8F-130D-5210E28084FC}"/>
                </a:ext>
              </a:extLst>
            </p:cNvPr>
            <p:cNvSpPr/>
            <p:nvPr/>
          </p:nvSpPr>
          <p:spPr>
            <a:xfrm>
              <a:off x="0" y="0"/>
              <a:ext cx="7881324" cy="517932"/>
            </a:xfrm>
            <a:custGeom>
              <a:avLst/>
              <a:gdLst/>
              <a:ahLst/>
              <a:cxnLst/>
              <a:rect l="l" t="t" r="r" b="b"/>
              <a:pathLst>
                <a:path w="7881324" h="517932">
                  <a:moveTo>
                    <a:pt x="0" y="0"/>
                  </a:moveTo>
                  <a:lnTo>
                    <a:pt x="7881324" y="0"/>
                  </a:lnTo>
                  <a:lnTo>
                    <a:pt x="7881324" y="517932"/>
                  </a:lnTo>
                  <a:lnTo>
                    <a:pt x="0" y="517932"/>
                  </a:lnTo>
                  <a:close/>
                </a:path>
              </a:pathLst>
            </a:custGeom>
            <a:solidFill>
              <a:srgbClr val="000000">
                <a:alpha val="0"/>
              </a:srgbClr>
            </a:solidFill>
          </p:spPr>
          <p:txBody>
            <a:bodyPr/>
            <a:lstStyle/>
            <a:p>
              <a:endParaRPr lang="en-PH"/>
            </a:p>
          </p:txBody>
        </p:sp>
        <p:sp>
          <p:nvSpPr>
            <p:cNvPr id="15" name="TextBox 15">
              <a:extLst>
                <a:ext uri="{FF2B5EF4-FFF2-40B4-BE49-F238E27FC236}">
                  <a16:creationId xmlns:a16="http://schemas.microsoft.com/office/drawing/2014/main" id="{F3544519-52B0-42E5-D0DB-150725A7400B}"/>
                </a:ext>
              </a:extLst>
            </p:cNvPr>
            <p:cNvSpPr txBox="1"/>
            <p:nvPr/>
          </p:nvSpPr>
          <p:spPr>
            <a:xfrm>
              <a:off x="0" y="-38100"/>
              <a:ext cx="7881324" cy="556032"/>
            </a:xfrm>
            <a:prstGeom prst="rect">
              <a:avLst/>
            </a:prstGeom>
          </p:spPr>
          <p:txBody>
            <a:bodyPr lIns="0" tIns="0" rIns="0" bIns="0" rtlCol="0" anchor="t"/>
            <a:lstStyle/>
            <a:p>
              <a:pPr algn="ctr">
                <a:lnSpc>
                  <a:spcPts val="3264"/>
                </a:lnSpc>
              </a:pPr>
              <a:r>
                <a:rPr lang="en-US" sz="2331" spc="349">
                  <a:solidFill>
                    <a:srgbClr val="FFFFFF"/>
                  </a:solidFill>
                  <a:latin typeface="Century Gothic Paneuropean"/>
                  <a:ea typeface="Century Gothic Paneuropean"/>
                  <a:cs typeface="Century Gothic Paneuropean"/>
                  <a:sym typeface="Century Gothic Paneuropean"/>
                </a:rPr>
                <a:t>WWW.CHIROONPURPOSE.COM</a:t>
              </a:r>
            </a:p>
          </p:txBody>
        </p:sp>
      </p:grpSp>
      <p:sp>
        <p:nvSpPr>
          <p:cNvPr id="18" name="TextBox 18">
            <a:extLst>
              <a:ext uri="{FF2B5EF4-FFF2-40B4-BE49-F238E27FC236}">
                <a16:creationId xmlns:a16="http://schemas.microsoft.com/office/drawing/2014/main" id="{CD1DBB77-9457-259E-D121-6D2B5C49139D}"/>
              </a:ext>
            </a:extLst>
          </p:cNvPr>
          <p:cNvSpPr txBox="1"/>
          <p:nvPr/>
        </p:nvSpPr>
        <p:spPr>
          <a:xfrm>
            <a:off x="2222946" y="1721386"/>
            <a:ext cx="10129150" cy="2163031"/>
          </a:xfrm>
          <a:prstGeom prst="rect">
            <a:avLst/>
          </a:prstGeom>
        </p:spPr>
        <p:txBody>
          <a:bodyPr lIns="0" tIns="0" rIns="0" bIns="0" rtlCol="0" anchor="t"/>
          <a:lstStyle/>
          <a:p>
            <a:pPr algn="l">
              <a:lnSpc>
                <a:spcPts val="7359"/>
              </a:lnSpc>
            </a:pPr>
            <a:r>
              <a:rPr lang="it-IT" sz="6500" b="1" spc="62" dirty="0">
                <a:solidFill>
                  <a:srgbClr val="FFFFFF"/>
                </a:solidFill>
                <a:latin typeface="Century Gothic Paneuropean Heavy"/>
                <a:ea typeface="Century Gothic Paneuropean Heavy"/>
                <a:cs typeface="Century Gothic Paneuropean Heavy"/>
                <a:sym typeface="Century Gothic Paneuropean Heavy"/>
              </a:rPr>
              <a:t>Spinal Posture Metrics Inform AI Pain Models</a:t>
            </a:r>
            <a:endParaRPr lang="en-US" sz="6500" b="1" spc="62" dirty="0">
              <a:solidFill>
                <a:srgbClr val="FFFFFF"/>
              </a:solidFill>
              <a:latin typeface="Century Gothic Paneuropean Heavy"/>
              <a:ea typeface="Century Gothic Paneuropean Heavy"/>
              <a:cs typeface="Century Gothic Paneuropean Heavy"/>
              <a:sym typeface="Century Gothic Paneuropean Heavy"/>
            </a:endParaRPr>
          </a:p>
        </p:txBody>
      </p:sp>
      <p:sp>
        <p:nvSpPr>
          <p:cNvPr id="21" name="TextBox 21">
            <a:extLst>
              <a:ext uri="{FF2B5EF4-FFF2-40B4-BE49-F238E27FC236}">
                <a16:creationId xmlns:a16="http://schemas.microsoft.com/office/drawing/2014/main" id="{76FC5F19-AFF0-AF67-64C9-E58791A0B841}"/>
              </a:ext>
            </a:extLst>
          </p:cNvPr>
          <p:cNvSpPr txBox="1"/>
          <p:nvPr/>
        </p:nvSpPr>
        <p:spPr>
          <a:xfrm>
            <a:off x="2222946" y="4275432"/>
            <a:ext cx="7659567" cy="2665393"/>
          </a:xfrm>
          <a:prstGeom prst="rect">
            <a:avLst/>
          </a:prstGeom>
        </p:spPr>
        <p:txBody>
          <a:bodyPr lIns="0" tIns="0" rIns="0" bIns="0" rtlCol="0" anchor="t"/>
          <a:lstStyle/>
          <a:p>
            <a:pPr>
              <a:lnSpc>
                <a:spcPts val="4799"/>
              </a:lnSpc>
            </a:pPr>
            <a:r>
              <a:rPr lang="en-US" sz="4000" dirty="0">
                <a:solidFill>
                  <a:srgbClr val="FFFFFF"/>
                </a:solidFill>
                <a:latin typeface="Century Gothic Paneuropean"/>
                <a:ea typeface="Century Gothic Paneuropean"/>
                <a:cs typeface="Century Gothic Paneuropean"/>
                <a:sym typeface="Century Gothic Paneuropean"/>
              </a:rPr>
              <a:t>The findings highlight the potential role of sagittal alignment metrics in developing AI tools for fibromyalgia assessment and management.</a:t>
            </a:r>
          </a:p>
        </p:txBody>
      </p:sp>
      <p:grpSp>
        <p:nvGrpSpPr>
          <p:cNvPr id="22" name="Group 22">
            <a:extLst>
              <a:ext uri="{FF2B5EF4-FFF2-40B4-BE49-F238E27FC236}">
                <a16:creationId xmlns:a16="http://schemas.microsoft.com/office/drawing/2014/main" id="{5C4436A5-6C55-98C7-1011-ADC19079224A}"/>
              </a:ext>
            </a:extLst>
          </p:cNvPr>
          <p:cNvGrpSpPr/>
          <p:nvPr/>
        </p:nvGrpSpPr>
        <p:grpSpPr>
          <a:xfrm>
            <a:off x="2244717" y="8540756"/>
            <a:ext cx="9261483" cy="636758"/>
            <a:chOff x="-304800" y="0"/>
            <a:chExt cx="10212756" cy="849011"/>
          </a:xfrm>
        </p:grpSpPr>
        <p:sp>
          <p:nvSpPr>
            <p:cNvPr id="23" name="Freeform 23">
              <a:extLst>
                <a:ext uri="{FF2B5EF4-FFF2-40B4-BE49-F238E27FC236}">
                  <a16:creationId xmlns:a16="http://schemas.microsoft.com/office/drawing/2014/main" id="{83ADD864-A4F8-9DAE-60E6-B35D26A74E48}"/>
                </a:ext>
              </a:extLst>
            </p:cNvPr>
            <p:cNvSpPr/>
            <p:nvPr/>
          </p:nvSpPr>
          <p:spPr>
            <a:xfrm>
              <a:off x="0" y="0"/>
              <a:ext cx="9907956" cy="798644"/>
            </a:xfrm>
            <a:custGeom>
              <a:avLst/>
              <a:gdLst/>
              <a:ahLst/>
              <a:cxnLst/>
              <a:rect l="l" t="t" r="r" b="b"/>
              <a:pathLst>
                <a:path w="9907956" h="798644">
                  <a:moveTo>
                    <a:pt x="0" y="0"/>
                  </a:moveTo>
                  <a:lnTo>
                    <a:pt x="9907956" y="0"/>
                  </a:lnTo>
                  <a:lnTo>
                    <a:pt x="9907956" y="798644"/>
                  </a:lnTo>
                  <a:lnTo>
                    <a:pt x="0" y="798644"/>
                  </a:lnTo>
                  <a:close/>
                </a:path>
              </a:pathLst>
            </a:custGeom>
            <a:solidFill>
              <a:srgbClr val="000000">
                <a:alpha val="0"/>
              </a:srgbClr>
            </a:solidFill>
          </p:spPr>
          <p:txBody>
            <a:bodyPr/>
            <a:lstStyle/>
            <a:p>
              <a:endParaRPr lang="en-PH" dirty="0"/>
            </a:p>
          </p:txBody>
        </p:sp>
        <p:sp>
          <p:nvSpPr>
            <p:cNvPr id="24" name="TextBox 24">
              <a:extLst>
                <a:ext uri="{FF2B5EF4-FFF2-40B4-BE49-F238E27FC236}">
                  <a16:creationId xmlns:a16="http://schemas.microsoft.com/office/drawing/2014/main" id="{6212D958-D9A3-672F-FC1B-C7B818331F20}"/>
                </a:ext>
              </a:extLst>
            </p:cNvPr>
            <p:cNvSpPr txBox="1"/>
            <p:nvPr/>
          </p:nvSpPr>
          <p:spPr>
            <a:xfrm>
              <a:off x="-304800" y="12267"/>
              <a:ext cx="9907956" cy="836744"/>
            </a:xfrm>
            <a:prstGeom prst="rect">
              <a:avLst/>
            </a:prstGeom>
          </p:spPr>
          <p:txBody>
            <a:bodyPr lIns="0" tIns="0" rIns="0" bIns="0" rtlCol="0" anchor="t"/>
            <a:lstStyle/>
            <a:p>
              <a:pPr algn="l">
                <a:lnSpc>
                  <a:spcPts val="2240"/>
                </a:lnSpc>
              </a:pPr>
              <a:r>
                <a:rPr lang="en-US" sz="1600" dirty="0">
                  <a:solidFill>
                    <a:srgbClr val="FFFFFF"/>
                  </a:solidFill>
                  <a:latin typeface="Century Gothic Paneuropean"/>
                  <a:ea typeface="Century Gothic Paneuropean"/>
                  <a:cs typeface="Century Gothic Paneuropean"/>
                  <a:sym typeface="Century Gothic Paneuropean"/>
                </a:rPr>
                <a:t>Moustafa IM, et al. Sci Rep. 2025 Jul;15:22804</a:t>
              </a:r>
            </a:p>
          </p:txBody>
        </p:sp>
      </p:grpSp>
    </p:spTree>
    <p:extLst>
      <p:ext uri="{BB962C8B-B14F-4D97-AF65-F5344CB8AC3E}">
        <p14:creationId xmlns:p14="http://schemas.microsoft.com/office/powerpoint/2010/main" val="2985210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231B1"/>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9AB00A2E-8AAE-DAE4-F5A0-BF2EF9AC7FB4}"/>
              </a:ext>
            </a:extLst>
          </p:cNvPr>
          <p:cNvPicPr>
            <a:picLocks noChangeAspect="1"/>
          </p:cNvPicPr>
          <p:nvPr/>
        </p:nvPicPr>
        <p:blipFill>
          <a:blip r:embed="rId2" cstate="print">
            <a:alphaModFix amt="50000"/>
            <a:extLst>
              <a:ext uri="{28A0092B-C50C-407E-A947-70E740481C1C}">
                <a14:useLocalDpi xmlns:a14="http://schemas.microsoft.com/office/drawing/2010/main" val="0"/>
              </a:ext>
            </a:extLst>
          </a:blip>
          <a:srcRect b="15475"/>
          <a:stretch>
            <a:fillRect/>
          </a:stretch>
        </p:blipFill>
        <p:spPr>
          <a:xfrm>
            <a:off x="-80062" y="3333"/>
            <a:ext cx="18378948" cy="10356534"/>
          </a:xfrm>
          <a:prstGeom prst="rect">
            <a:avLst/>
          </a:prstGeom>
          <a:effectLst>
            <a:outerShdw blurRad="50800" dist="50800" dir="5400000" algn="ctr" rotWithShape="0">
              <a:srgbClr val="000000">
                <a:alpha val="0"/>
              </a:srgbClr>
            </a:outerShdw>
          </a:effectLst>
        </p:spPr>
      </p:pic>
      <p:sp>
        <p:nvSpPr>
          <p:cNvPr id="3" name="Freeform 3"/>
          <p:cNvSpPr/>
          <p:nvPr/>
        </p:nvSpPr>
        <p:spPr>
          <a:xfrm>
            <a:off x="16479047" y="8486022"/>
            <a:ext cx="3879627" cy="3879627"/>
          </a:xfrm>
          <a:custGeom>
            <a:avLst/>
            <a:gdLst/>
            <a:ahLst/>
            <a:cxnLst/>
            <a:rect l="l" t="t" r="r" b="b"/>
            <a:pathLst>
              <a:path w="3879627" h="3879627">
                <a:moveTo>
                  <a:pt x="0" y="0"/>
                </a:moveTo>
                <a:lnTo>
                  <a:pt x="3879627" y="0"/>
                </a:lnTo>
                <a:lnTo>
                  <a:pt x="3879627" y="3879627"/>
                </a:lnTo>
                <a:lnTo>
                  <a:pt x="0" y="387962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PH"/>
          </a:p>
        </p:txBody>
      </p:sp>
      <p:sp>
        <p:nvSpPr>
          <p:cNvPr id="4" name="Freeform 4"/>
          <p:cNvSpPr/>
          <p:nvPr/>
        </p:nvSpPr>
        <p:spPr>
          <a:xfrm>
            <a:off x="14408373" y="6407373"/>
            <a:ext cx="3879627" cy="3879627"/>
          </a:xfrm>
          <a:custGeom>
            <a:avLst/>
            <a:gdLst/>
            <a:ahLst/>
            <a:cxnLst/>
            <a:rect l="l" t="t" r="r" b="b"/>
            <a:pathLst>
              <a:path w="3879627" h="3879627">
                <a:moveTo>
                  <a:pt x="0" y="0"/>
                </a:moveTo>
                <a:lnTo>
                  <a:pt x="3879627" y="0"/>
                </a:lnTo>
                <a:lnTo>
                  <a:pt x="3879627" y="3879627"/>
                </a:lnTo>
                <a:lnTo>
                  <a:pt x="0" y="387962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PH"/>
          </a:p>
        </p:txBody>
      </p:sp>
      <p:grpSp>
        <p:nvGrpSpPr>
          <p:cNvPr id="5" name="Group 5"/>
          <p:cNvGrpSpPr/>
          <p:nvPr/>
        </p:nvGrpSpPr>
        <p:grpSpPr>
          <a:xfrm>
            <a:off x="-1093894" y="-1076562"/>
            <a:ext cx="3568927" cy="3568927"/>
            <a:chOff x="0" y="0"/>
            <a:chExt cx="4758569" cy="4758569"/>
          </a:xfrm>
        </p:grpSpPr>
        <p:sp>
          <p:nvSpPr>
            <p:cNvPr id="6" name="Freeform 6"/>
            <p:cNvSpPr/>
            <p:nvPr/>
          </p:nvSpPr>
          <p:spPr>
            <a:xfrm>
              <a:off x="0" y="0"/>
              <a:ext cx="4758690" cy="4758563"/>
            </a:xfrm>
            <a:custGeom>
              <a:avLst/>
              <a:gdLst/>
              <a:ahLst/>
              <a:cxnLst/>
              <a:rect l="l" t="t" r="r" b="b"/>
              <a:pathLst>
                <a:path w="4758690" h="4758563">
                  <a:moveTo>
                    <a:pt x="2379345" y="0"/>
                  </a:moveTo>
                  <a:cubicBezTo>
                    <a:pt x="1065276" y="0"/>
                    <a:pt x="0" y="1065276"/>
                    <a:pt x="0" y="2379345"/>
                  </a:cubicBezTo>
                  <a:cubicBezTo>
                    <a:pt x="0" y="3693414"/>
                    <a:pt x="1065276" y="4758563"/>
                    <a:pt x="2379345" y="4758563"/>
                  </a:cubicBezTo>
                  <a:cubicBezTo>
                    <a:pt x="3693414" y="4758563"/>
                    <a:pt x="4758690" y="3693287"/>
                    <a:pt x="4758690" y="2379218"/>
                  </a:cubicBezTo>
                  <a:cubicBezTo>
                    <a:pt x="4758690" y="1065149"/>
                    <a:pt x="3693287" y="0"/>
                    <a:pt x="2379345" y="0"/>
                  </a:cubicBezTo>
                  <a:close/>
                </a:path>
              </a:pathLst>
            </a:custGeom>
            <a:solidFill>
              <a:srgbClr val="86EAE9"/>
            </a:solidFill>
          </p:spPr>
          <p:txBody>
            <a:bodyPr/>
            <a:lstStyle/>
            <a:p>
              <a:endParaRPr lang="en-PH"/>
            </a:p>
          </p:txBody>
        </p:sp>
      </p:grpSp>
      <p:grpSp>
        <p:nvGrpSpPr>
          <p:cNvPr id="7" name="Group 7"/>
          <p:cNvGrpSpPr/>
          <p:nvPr/>
        </p:nvGrpSpPr>
        <p:grpSpPr>
          <a:xfrm>
            <a:off x="13530943" y="6315528"/>
            <a:ext cx="5679806" cy="4018463"/>
            <a:chOff x="0" y="0"/>
            <a:chExt cx="7573075" cy="5357951"/>
          </a:xfrm>
        </p:grpSpPr>
        <p:sp>
          <p:nvSpPr>
            <p:cNvPr id="8" name="Freeform 8"/>
            <p:cNvSpPr/>
            <p:nvPr/>
          </p:nvSpPr>
          <p:spPr>
            <a:xfrm>
              <a:off x="0" y="0"/>
              <a:ext cx="7573137" cy="5358003"/>
            </a:xfrm>
            <a:custGeom>
              <a:avLst/>
              <a:gdLst/>
              <a:ahLst/>
              <a:cxnLst/>
              <a:rect l="l" t="t" r="r" b="b"/>
              <a:pathLst>
                <a:path w="7573137" h="5358003">
                  <a:moveTo>
                    <a:pt x="0" y="0"/>
                  </a:moveTo>
                  <a:lnTo>
                    <a:pt x="7573137" y="0"/>
                  </a:lnTo>
                  <a:lnTo>
                    <a:pt x="7573137" y="5358003"/>
                  </a:lnTo>
                  <a:lnTo>
                    <a:pt x="0" y="5358003"/>
                  </a:lnTo>
                  <a:lnTo>
                    <a:pt x="0" y="0"/>
                  </a:lnTo>
                  <a:close/>
                </a:path>
              </a:pathLst>
            </a:custGeom>
            <a:blipFill>
              <a:blip r:embed="rId5"/>
              <a:stretch>
                <a:fillRect t="-1"/>
              </a:stretch>
            </a:blipFill>
          </p:spPr>
          <p:txBody>
            <a:bodyPr/>
            <a:lstStyle/>
            <a:p>
              <a:endParaRPr lang="en-PH"/>
            </a:p>
          </p:txBody>
        </p:sp>
      </p:grpSp>
      <p:sp>
        <p:nvSpPr>
          <p:cNvPr id="9" name="Freeform 9"/>
          <p:cNvSpPr/>
          <p:nvPr/>
        </p:nvSpPr>
        <p:spPr>
          <a:xfrm>
            <a:off x="5981902" y="9445528"/>
            <a:ext cx="5910993" cy="841472"/>
          </a:xfrm>
          <a:custGeom>
            <a:avLst/>
            <a:gdLst/>
            <a:ahLst/>
            <a:cxnLst/>
            <a:rect l="l" t="t" r="r" b="b"/>
            <a:pathLst>
              <a:path w="5910993" h="841472">
                <a:moveTo>
                  <a:pt x="0" y="0"/>
                </a:moveTo>
                <a:lnTo>
                  <a:pt x="5910993" y="0"/>
                </a:lnTo>
                <a:lnTo>
                  <a:pt x="5910993" y="841472"/>
                </a:lnTo>
                <a:lnTo>
                  <a:pt x="0" y="8414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grpSp>
        <p:nvGrpSpPr>
          <p:cNvPr id="10" name="Group 10"/>
          <p:cNvGrpSpPr/>
          <p:nvPr/>
        </p:nvGrpSpPr>
        <p:grpSpPr>
          <a:xfrm>
            <a:off x="5981902" y="9725320"/>
            <a:ext cx="5910993" cy="388449"/>
            <a:chOff x="0" y="0"/>
            <a:chExt cx="7881324" cy="517932"/>
          </a:xfrm>
        </p:grpSpPr>
        <p:sp>
          <p:nvSpPr>
            <p:cNvPr id="11" name="Freeform 11"/>
            <p:cNvSpPr/>
            <p:nvPr/>
          </p:nvSpPr>
          <p:spPr>
            <a:xfrm>
              <a:off x="0" y="0"/>
              <a:ext cx="7881324" cy="517932"/>
            </a:xfrm>
            <a:custGeom>
              <a:avLst/>
              <a:gdLst/>
              <a:ahLst/>
              <a:cxnLst/>
              <a:rect l="l" t="t" r="r" b="b"/>
              <a:pathLst>
                <a:path w="7881324" h="517932">
                  <a:moveTo>
                    <a:pt x="0" y="0"/>
                  </a:moveTo>
                  <a:lnTo>
                    <a:pt x="7881324" y="0"/>
                  </a:lnTo>
                  <a:lnTo>
                    <a:pt x="7881324" y="517932"/>
                  </a:lnTo>
                  <a:lnTo>
                    <a:pt x="0" y="517932"/>
                  </a:lnTo>
                  <a:close/>
                </a:path>
              </a:pathLst>
            </a:custGeom>
            <a:solidFill>
              <a:srgbClr val="000000">
                <a:alpha val="0"/>
              </a:srgbClr>
            </a:solidFill>
          </p:spPr>
          <p:txBody>
            <a:bodyPr/>
            <a:lstStyle/>
            <a:p>
              <a:endParaRPr lang="en-PH"/>
            </a:p>
          </p:txBody>
        </p:sp>
        <p:sp>
          <p:nvSpPr>
            <p:cNvPr id="12" name="TextBox 12"/>
            <p:cNvSpPr txBox="1"/>
            <p:nvPr/>
          </p:nvSpPr>
          <p:spPr>
            <a:xfrm>
              <a:off x="0" y="-38100"/>
              <a:ext cx="7881324" cy="556032"/>
            </a:xfrm>
            <a:prstGeom prst="rect">
              <a:avLst/>
            </a:prstGeom>
          </p:spPr>
          <p:txBody>
            <a:bodyPr lIns="0" tIns="0" rIns="0" bIns="0" rtlCol="0" anchor="t"/>
            <a:lstStyle/>
            <a:p>
              <a:pPr algn="ctr">
                <a:lnSpc>
                  <a:spcPts val="3264"/>
                </a:lnSpc>
              </a:pPr>
              <a:r>
                <a:rPr lang="en-US" sz="2331" spc="349">
                  <a:solidFill>
                    <a:srgbClr val="FFFFFF"/>
                  </a:solidFill>
                  <a:latin typeface="Century Gothic Paneuropean"/>
                  <a:ea typeface="Century Gothic Paneuropean"/>
                  <a:cs typeface="Century Gothic Paneuropean"/>
                  <a:sym typeface="Century Gothic Paneuropean"/>
                </a:rPr>
                <a:t>WWW.CHIROONPURPOSE.COM</a:t>
              </a:r>
            </a:p>
          </p:txBody>
        </p:sp>
      </p:grpSp>
      <p:sp>
        <p:nvSpPr>
          <p:cNvPr id="15" name="TextBox 15"/>
          <p:cNvSpPr txBox="1"/>
          <p:nvPr/>
        </p:nvSpPr>
        <p:spPr>
          <a:xfrm>
            <a:off x="2384267" y="1952091"/>
            <a:ext cx="13482395" cy="2043621"/>
          </a:xfrm>
          <a:prstGeom prst="rect">
            <a:avLst/>
          </a:prstGeom>
        </p:spPr>
        <p:txBody>
          <a:bodyPr lIns="0" tIns="0" rIns="0" bIns="0" rtlCol="0" anchor="t"/>
          <a:lstStyle/>
          <a:p>
            <a:pPr algn="l">
              <a:lnSpc>
                <a:spcPts val="5635"/>
              </a:lnSpc>
            </a:pPr>
            <a:r>
              <a:rPr lang="en-US" sz="6000" b="1" spc="49" dirty="0">
                <a:solidFill>
                  <a:srgbClr val="FFFFFF"/>
                </a:solidFill>
                <a:latin typeface="Century Gothic Paneuropean Heavy"/>
                <a:ea typeface="Century Gothic Paneuropean Heavy"/>
                <a:cs typeface="Century Gothic Paneuropean Heavy"/>
                <a:sym typeface="Century Gothic Paneuropean Heavy"/>
              </a:rPr>
              <a:t>Tiny Birth Fracture Disrupts Feeding and Sleep in Newborn</a:t>
            </a:r>
          </a:p>
        </p:txBody>
      </p:sp>
      <p:sp>
        <p:nvSpPr>
          <p:cNvPr id="18" name="TextBox 18"/>
          <p:cNvSpPr txBox="1"/>
          <p:nvPr/>
        </p:nvSpPr>
        <p:spPr>
          <a:xfrm>
            <a:off x="2421338" y="3739945"/>
            <a:ext cx="8650167" cy="3961675"/>
          </a:xfrm>
          <a:prstGeom prst="rect">
            <a:avLst/>
          </a:prstGeom>
        </p:spPr>
        <p:txBody>
          <a:bodyPr lIns="0" tIns="0" rIns="0" bIns="0" rtlCol="0" anchor="t"/>
          <a:lstStyle/>
          <a:p>
            <a:pPr>
              <a:lnSpc>
                <a:spcPts val="4349"/>
              </a:lnSpc>
            </a:pPr>
            <a:r>
              <a:rPr lang="en-US" sz="4000" dirty="0">
                <a:solidFill>
                  <a:srgbClr val="FFFFFF"/>
                </a:solidFill>
                <a:latin typeface="Century Gothic Paneuropean"/>
                <a:ea typeface="Century Gothic Paneuropean"/>
                <a:cs typeface="Century Gothic Paneuropean"/>
                <a:sym typeface="Century Gothic Paneuropean"/>
              </a:rPr>
              <a:t>Over a one and a half month period and 10 chiropractic visits, the infant showed significant improvements, including increased cervical spine range of motion, better feeding, easier bowel movements, and improved sleep quality. The mother no longer experienced mastitis.</a:t>
            </a:r>
          </a:p>
        </p:txBody>
      </p:sp>
      <p:sp>
        <p:nvSpPr>
          <p:cNvPr id="21" name="TextBox 21"/>
          <p:cNvSpPr txBox="1"/>
          <p:nvPr/>
        </p:nvSpPr>
        <p:spPr>
          <a:xfrm>
            <a:off x="2438400" y="9116517"/>
            <a:ext cx="8450700" cy="903783"/>
          </a:xfrm>
          <a:prstGeom prst="rect">
            <a:avLst/>
          </a:prstGeom>
        </p:spPr>
        <p:txBody>
          <a:bodyPr lIns="0" tIns="0" rIns="0" bIns="0" rtlCol="0" anchor="t"/>
          <a:lstStyle/>
          <a:p>
            <a:pPr algn="l">
              <a:lnSpc>
                <a:spcPts val="2240"/>
              </a:lnSpc>
            </a:pPr>
            <a:r>
              <a:rPr lang="en-US" sz="1600" dirty="0">
                <a:solidFill>
                  <a:srgbClr val="FFFFFF"/>
                </a:solidFill>
                <a:latin typeface="Century Gothic Paneuropean"/>
                <a:ea typeface="Century Gothic Paneuropean"/>
                <a:cs typeface="Century Gothic Paneuropean"/>
                <a:sym typeface="Century Gothic Paneuropean"/>
              </a:rPr>
              <a:t>Dorough A, Alcantara J. J Pediatr Matern Fam Health Chiropr. 2025 May;2025:29–44</a:t>
            </a:r>
          </a:p>
        </p:txBody>
      </p:sp>
      <p:grpSp>
        <p:nvGrpSpPr>
          <p:cNvPr id="22" name="Group 22"/>
          <p:cNvGrpSpPr/>
          <p:nvPr/>
        </p:nvGrpSpPr>
        <p:grpSpPr>
          <a:xfrm>
            <a:off x="-38100" y="0"/>
            <a:ext cx="18364200" cy="10363200"/>
            <a:chOff x="0" y="0"/>
            <a:chExt cx="24485600" cy="13817600"/>
          </a:xfrm>
        </p:grpSpPr>
        <p:sp>
          <p:nvSpPr>
            <p:cNvPr id="23" name="Freeform 23"/>
            <p:cNvSpPr/>
            <p:nvPr/>
          </p:nvSpPr>
          <p:spPr>
            <a:xfrm>
              <a:off x="0" y="0"/>
              <a:ext cx="24485600" cy="13817600"/>
            </a:xfrm>
            <a:custGeom>
              <a:avLst/>
              <a:gdLst/>
              <a:ahLst/>
              <a:cxnLst/>
              <a:rect l="l" t="t" r="r" b="b"/>
              <a:pathLst>
                <a:path w="24485600" h="13817600">
                  <a:moveTo>
                    <a:pt x="16891" y="0"/>
                  </a:moveTo>
                  <a:lnTo>
                    <a:pt x="24468710" y="0"/>
                  </a:lnTo>
                  <a:cubicBezTo>
                    <a:pt x="24478107" y="0"/>
                    <a:pt x="24485600" y="7620"/>
                    <a:pt x="24485600" y="16891"/>
                  </a:cubicBezTo>
                  <a:lnTo>
                    <a:pt x="24485600" y="13800710"/>
                  </a:lnTo>
                  <a:cubicBezTo>
                    <a:pt x="24485600" y="13810107"/>
                    <a:pt x="24477980" y="13817600"/>
                    <a:pt x="24468710" y="13817600"/>
                  </a:cubicBezTo>
                  <a:lnTo>
                    <a:pt x="16891" y="13817600"/>
                  </a:lnTo>
                  <a:cubicBezTo>
                    <a:pt x="7493" y="13817600"/>
                    <a:pt x="0" y="13809980"/>
                    <a:pt x="0" y="13800710"/>
                  </a:cubicBezTo>
                  <a:lnTo>
                    <a:pt x="0" y="16891"/>
                  </a:lnTo>
                  <a:cubicBezTo>
                    <a:pt x="0" y="7620"/>
                    <a:pt x="7620" y="0"/>
                    <a:pt x="16891" y="0"/>
                  </a:cubicBezTo>
                  <a:moveTo>
                    <a:pt x="16891" y="33909"/>
                  </a:moveTo>
                  <a:lnTo>
                    <a:pt x="16891" y="16891"/>
                  </a:lnTo>
                  <a:lnTo>
                    <a:pt x="33909" y="16891"/>
                  </a:lnTo>
                  <a:lnTo>
                    <a:pt x="33909" y="13800710"/>
                  </a:lnTo>
                  <a:lnTo>
                    <a:pt x="16891" y="13800710"/>
                  </a:lnTo>
                  <a:lnTo>
                    <a:pt x="16891" y="13783819"/>
                  </a:lnTo>
                  <a:lnTo>
                    <a:pt x="24468710" y="13783819"/>
                  </a:lnTo>
                  <a:lnTo>
                    <a:pt x="24468710" y="13800710"/>
                  </a:lnTo>
                  <a:lnTo>
                    <a:pt x="24451819" y="13800710"/>
                  </a:lnTo>
                  <a:lnTo>
                    <a:pt x="24451819" y="16891"/>
                  </a:lnTo>
                  <a:lnTo>
                    <a:pt x="24468710" y="16891"/>
                  </a:lnTo>
                  <a:lnTo>
                    <a:pt x="24468710" y="33909"/>
                  </a:lnTo>
                  <a:lnTo>
                    <a:pt x="16891" y="33909"/>
                  </a:lnTo>
                  <a:close/>
                </a:path>
              </a:pathLst>
            </a:custGeom>
            <a:solidFill>
              <a:srgbClr val="FFFFFF"/>
            </a:solidFill>
          </p:spPr>
          <p:txBody>
            <a:bodyPr/>
            <a:lstStyle/>
            <a:p>
              <a:endParaRPr lang="en-PH"/>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231B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1D939E-FB9E-F645-1C24-B6EAAAF13942}"/>
              </a:ext>
            </a:extLst>
          </p:cNvPr>
          <p:cNvPicPr>
            <a:picLocks noChangeAspect="1"/>
          </p:cNvPicPr>
          <p:nvPr/>
        </p:nvPicPr>
        <p:blipFill>
          <a:blip r:embed="rId3" cstate="print">
            <a:alphaModFix amt="40000"/>
            <a:extLst>
              <a:ext uri="{28A0092B-C50C-407E-A947-70E740481C1C}">
                <a14:useLocalDpi xmlns:a14="http://schemas.microsoft.com/office/drawing/2010/main" val="0"/>
              </a:ext>
            </a:extLst>
          </a:blip>
          <a:srcRect t="8141" b="8141"/>
          <a:stretch/>
        </p:blipFill>
        <p:spPr>
          <a:xfrm>
            <a:off x="-111347" y="58095"/>
            <a:ext cx="18372308" cy="10305106"/>
          </a:xfrm>
          <a:prstGeom prst="rect">
            <a:avLst/>
          </a:prstGeom>
        </p:spPr>
      </p:pic>
      <p:grpSp>
        <p:nvGrpSpPr>
          <p:cNvPr id="2" name="Group 2"/>
          <p:cNvGrpSpPr/>
          <p:nvPr/>
        </p:nvGrpSpPr>
        <p:grpSpPr>
          <a:xfrm>
            <a:off x="-76200" y="0"/>
            <a:ext cx="18364200" cy="10363200"/>
            <a:chOff x="0" y="0"/>
            <a:chExt cx="24485600" cy="13817600"/>
          </a:xfrm>
        </p:grpSpPr>
        <p:sp>
          <p:nvSpPr>
            <p:cNvPr id="3" name="Freeform 3"/>
            <p:cNvSpPr/>
            <p:nvPr/>
          </p:nvSpPr>
          <p:spPr>
            <a:xfrm>
              <a:off x="0" y="0"/>
              <a:ext cx="24485600" cy="13817600"/>
            </a:xfrm>
            <a:custGeom>
              <a:avLst/>
              <a:gdLst/>
              <a:ahLst/>
              <a:cxnLst/>
              <a:rect l="l" t="t" r="r" b="b"/>
              <a:pathLst>
                <a:path w="24485600" h="13817600">
                  <a:moveTo>
                    <a:pt x="16891" y="0"/>
                  </a:moveTo>
                  <a:lnTo>
                    <a:pt x="24468710" y="0"/>
                  </a:lnTo>
                  <a:cubicBezTo>
                    <a:pt x="24478107" y="0"/>
                    <a:pt x="24485600" y="7620"/>
                    <a:pt x="24485600" y="16891"/>
                  </a:cubicBezTo>
                  <a:lnTo>
                    <a:pt x="24485600" y="13800710"/>
                  </a:lnTo>
                  <a:cubicBezTo>
                    <a:pt x="24485600" y="13810107"/>
                    <a:pt x="24477980" y="13817600"/>
                    <a:pt x="24468710" y="13817600"/>
                  </a:cubicBezTo>
                  <a:lnTo>
                    <a:pt x="16891" y="13817600"/>
                  </a:lnTo>
                  <a:cubicBezTo>
                    <a:pt x="7493" y="13817600"/>
                    <a:pt x="0" y="13809980"/>
                    <a:pt x="0" y="13800710"/>
                  </a:cubicBezTo>
                  <a:lnTo>
                    <a:pt x="0" y="16891"/>
                  </a:lnTo>
                  <a:cubicBezTo>
                    <a:pt x="0" y="7620"/>
                    <a:pt x="7620" y="0"/>
                    <a:pt x="16891" y="0"/>
                  </a:cubicBezTo>
                  <a:moveTo>
                    <a:pt x="16891" y="33909"/>
                  </a:moveTo>
                  <a:lnTo>
                    <a:pt x="16891" y="16891"/>
                  </a:lnTo>
                  <a:lnTo>
                    <a:pt x="33909" y="16891"/>
                  </a:lnTo>
                  <a:lnTo>
                    <a:pt x="33909" y="13800710"/>
                  </a:lnTo>
                  <a:lnTo>
                    <a:pt x="16891" y="13800710"/>
                  </a:lnTo>
                  <a:lnTo>
                    <a:pt x="16891" y="13783819"/>
                  </a:lnTo>
                  <a:lnTo>
                    <a:pt x="24468710" y="13783819"/>
                  </a:lnTo>
                  <a:lnTo>
                    <a:pt x="24468710" y="13800710"/>
                  </a:lnTo>
                  <a:lnTo>
                    <a:pt x="24451819" y="13800710"/>
                  </a:lnTo>
                  <a:lnTo>
                    <a:pt x="24451819" y="16891"/>
                  </a:lnTo>
                  <a:lnTo>
                    <a:pt x="24468710" y="16891"/>
                  </a:lnTo>
                  <a:lnTo>
                    <a:pt x="24468710" y="33909"/>
                  </a:lnTo>
                  <a:lnTo>
                    <a:pt x="16891" y="33909"/>
                  </a:lnTo>
                  <a:close/>
                </a:path>
              </a:pathLst>
            </a:custGeom>
            <a:solidFill>
              <a:srgbClr val="FFFFFF"/>
            </a:solidFill>
          </p:spPr>
          <p:txBody>
            <a:bodyPr/>
            <a:lstStyle/>
            <a:p>
              <a:endParaRPr lang="en-PH"/>
            </a:p>
          </p:txBody>
        </p:sp>
      </p:grpSp>
      <p:sp>
        <p:nvSpPr>
          <p:cNvPr id="6" name="Freeform 6"/>
          <p:cNvSpPr/>
          <p:nvPr/>
        </p:nvSpPr>
        <p:spPr>
          <a:xfrm>
            <a:off x="16473377" y="8618631"/>
            <a:ext cx="3879627" cy="3879627"/>
          </a:xfrm>
          <a:custGeom>
            <a:avLst/>
            <a:gdLst/>
            <a:ahLst/>
            <a:cxnLst/>
            <a:rect l="l" t="t" r="r" b="b"/>
            <a:pathLst>
              <a:path w="3879627" h="3879627">
                <a:moveTo>
                  <a:pt x="0" y="0"/>
                </a:moveTo>
                <a:lnTo>
                  <a:pt x="3879627" y="0"/>
                </a:lnTo>
                <a:lnTo>
                  <a:pt x="3879627" y="3879627"/>
                </a:lnTo>
                <a:lnTo>
                  <a:pt x="0" y="38796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7" name="Freeform 7"/>
          <p:cNvSpPr/>
          <p:nvPr/>
        </p:nvSpPr>
        <p:spPr>
          <a:xfrm>
            <a:off x="14408373" y="6407373"/>
            <a:ext cx="3879627" cy="3879627"/>
          </a:xfrm>
          <a:custGeom>
            <a:avLst/>
            <a:gdLst/>
            <a:ahLst/>
            <a:cxnLst/>
            <a:rect l="l" t="t" r="r" b="b"/>
            <a:pathLst>
              <a:path w="3879627" h="3879627">
                <a:moveTo>
                  <a:pt x="0" y="0"/>
                </a:moveTo>
                <a:lnTo>
                  <a:pt x="3879627" y="0"/>
                </a:lnTo>
                <a:lnTo>
                  <a:pt x="3879627" y="3879627"/>
                </a:lnTo>
                <a:lnTo>
                  <a:pt x="0" y="38796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grpSp>
        <p:nvGrpSpPr>
          <p:cNvPr id="8" name="Group 8"/>
          <p:cNvGrpSpPr/>
          <p:nvPr/>
        </p:nvGrpSpPr>
        <p:grpSpPr>
          <a:xfrm>
            <a:off x="2564545" y="706423"/>
            <a:ext cx="13158911" cy="5575340"/>
            <a:chOff x="59128" y="-212932"/>
            <a:chExt cx="13676601" cy="3042871"/>
          </a:xfrm>
        </p:grpSpPr>
        <p:sp>
          <p:nvSpPr>
            <p:cNvPr id="9" name="Freeform 9"/>
            <p:cNvSpPr/>
            <p:nvPr/>
          </p:nvSpPr>
          <p:spPr>
            <a:xfrm>
              <a:off x="59128" y="-212932"/>
              <a:ext cx="13676601" cy="2530607"/>
            </a:xfrm>
            <a:custGeom>
              <a:avLst/>
              <a:gdLst/>
              <a:ahLst/>
              <a:cxnLst/>
              <a:rect l="l" t="t" r="r" b="b"/>
              <a:pathLst>
                <a:path w="13676601" h="2530607">
                  <a:moveTo>
                    <a:pt x="0" y="0"/>
                  </a:moveTo>
                  <a:lnTo>
                    <a:pt x="13676601" y="0"/>
                  </a:lnTo>
                  <a:lnTo>
                    <a:pt x="13676601" y="2530607"/>
                  </a:lnTo>
                  <a:lnTo>
                    <a:pt x="0" y="2530607"/>
                  </a:lnTo>
                  <a:close/>
                </a:path>
              </a:pathLst>
            </a:custGeom>
            <a:solidFill>
              <a:srgbClr val="000000">
                <a:alpha val="0"/>
              </a:srgbClr>
            </a:solidFill>
          </p:spPr>
          <p:txBody>
            <a:bodyPr/>
            <a:lstStyle/>
            <a:p>
              <a:endParaRPr lang="en-PH" sz="6000"/>
            </a:p>
          </p:txBody>
        </p:sp>
        <p:sp>
          <p:nvSpPr>
            <p:cNvPr id="10" name="TextBox 10"/>
            <p:cNvSpPr txBox="1"/>
            <p:nvPr/>
          </p:nvSpPr>
          <p:spPr>
            <a:xfrm>
              <a:off x="59128" y="327907"/>
              <a:ext cx="13676601" cy="2502032"/>
            </a:xfrm>
            <a:prstGeom prst="rect">
              <a:avLst/>
            </a:prstGeom>
          </p:spPr>
          <p:txBody>
            <a:bodyPr lIns="0" tIns="0" rIns="0" bIns="0" rtlCol="0" anchor="t"/>
            <a:lstStyle/>
            <a:p>
              <a:pPr algn="l">
                <a:lnSpc>
                  <a:spcPts val="7359"/>
                </a:lnSpc>
              </a:pPr>
              <a:r>
                <a:rPr lang="en-US" sz="6000" b="1" spc="62" dirty="0">
                  <a:solidFill>
                    <a:srgbClr val="FFFFFF"/>
                  </a:solidFill>
                  <a:latin typeface="Century Gothic Paneuropean Heavy"/>
                  <a:ea typeface="Century Gothic Paneuropean Heavy"/>
                  <a:cs typeface="Century Gothic Paneuropean Heavy"/>
                  <a:sym typeface="Century Gothic Paneuropean Heavy"/>
                </a:rPr>
                <a:t>Chiropractic Support Resolves Breastfeeding Dysfunction</a:t>
              </a:r>
            </a:p>
          </p:txBody>
        </p:sp>
      </p:grpSp>
      <p:grpSp>
        <p:nvGrpSpPr>
          <p:cNvPr id="11" name="Group 11"/>
          <p:cNvGrpSpPr/>
          <p:nvPr/>
        </p:nvGrpSpPr>
        <p:grpSpPr>
          <a:xfrm>
            <a:off x="-1093894" y="-1076562"/>
            <a:ext cx="3568927" cy="3568927"/>
            <a:chOff x="0" y="0"/>
            <a:chExt cx="4758569" cy="4758569"/>
          </a:xfrm>
        </p:grpSpPr>
        <p:sp>
          <p:nvSpPr>
            <p:cNvPr id="12" name="Freeform 12"/>
            <p:cNvSpPr/>
            <p:nvPr/>
          </p:nvSpPr>
          <p:spPr>
            <a:xfrm>
              <a:off x="0" y="0"/>
              <a:ext cx="4758690" cy="4758563"/>
            </a:xfrm>
            <a:custGeom>
              <a:avLst/>
              <a:gdLst/>
              <a:ahLst/>
              <a:cxnLst/>
              <a:rect l="l" t="t" r="r" b="b"/>
              <a:pathLst>
                <a:path w="4758690" h="4758563">
                  <a:moveTo>
                    <a:pt x="2379345" y="0"/>
                  </a:moveTo>
                  <a:cubicBezTo>
                    <a:pt x="1065276" y="0"/>
                    <a:pt x="0" y="1065276"/>
                    <a:pt x="0" y="2379345"/>
                  </a:cubicBezTo>
                  <a:cubicBezTo>
                    <a:pt x="0" y="3693414"/>
                    <a:pt x="1065276" y="4758563"/>
                    <a:pt x="2379345" y="4758563"/>
                  </a:cubicBezTo>
                  <a:cubicBezTo>
                    <a:pt x="3693414" y="4758563"/>
                    <a:pt x="4758690" y="3693287"/>
                    <a:pt x="4758690" y="2379218"/>
                  </a:cubicBezTo>
                  <a:cubicBezTo>
                    <a:pt x="4758690" y="1065149"/>
                    <a:pt x="3693287" y="0"/>
                    <a:pt x="2379345" y="0"/>
                  </a:cubicBezTo>
                  <a:close/>
                </a:path>
              </a:pathLst>
            </a:custGeom>
            <a:solidFill>
              <a:srgbClr val="86EAE9"/>
            </a:solidFill>
          </p:spPr>
          <p:txBody>
            <a:bodyPr/>
            <a:lstStyle/>
            <a:p>
              <a:endParaRPr lang="en-PH"/>
            </a:p>
          </p:txBody>
        </p:sp>
      </p:grpSp>
      <p:grpSp>
        <p:nvGrpSpPr>
          <p:cNvPr id="13" name="Group 13"/>
          <p:cNvGrpSpPr/>
          <p:nvPr/>
        </p:nvGrpSpPr>
        <p:grpSpPr>
          <a:xfrm>
            <a:off x="13508281" y="6326593"/>
            <a:ext cx="5679806" cy="4018463"/>
            <a:chOff x="0" y="0"/>
            <a:chExt cx="7573075" cy="5357951"/>
          </a:xfrm>
        </p:grpSpPr>
        <p:sp>
          <p:nvSpPr>
            <p:cNvPr id="14" name="Freeform 14"/>
            <p:cNvSpPr/>
            <p:nvPr/>
          </p:nvSpPr>
          <p:spPr>
            <a:xfrm>
              <a:off x="0" y="0"/>
              <a:ext cx="7573137" cy="5358003"/>
            </a:xfrm>
            <a:custGeom>
              <a:avLst/>
              <a:gdLst/>
              <a:ahLst/>
              <a:cxnLst/>
              <a:rect l="l" t="t" r="r" b="b"/>
              <a:pathLst>
                <a:path w="7573137" h="5358003">
                  <a:moveTo>
                    <a:pt x="0" y="0"/>
                  </a:moveTo>
                  <a:lnTo>
                    <a:pt x="7573137" y="0"/>
                  </a:lnTo>
                  <a:lnTo>
                    <a:pt x="7573137" y="5358003"/>
                  </a:lnTo>
                  <a:lnTo>
                    <a:pt x="0" y="5358003"/>
                  </a:lnTo>
                  <a:lnTo>
                    <a:pt x="0" y="0"/>
                  </a:lnTo>
                  <a:close/>
                </a:path>
              </a:pathLst>
            </a:custGeom>
            <a:blipFill>
              <a:blip r:embed="rId6"/>
              <a:stretch>
                <a:fillRect t="-1"/>
              </a:stretch>
            </a:blipFill>
          </p:spPr>
          <p:txBody>
            <a:bodyPr/>
            <a:lstStyle/>
            <a:p>
              <a:endParaRPr lang="en-PH"/>
            </a:p>
          </p:txBody>
        </p:sp>
      </p:grpSp>
      <p:sp>
        <p:nvSpPr>
          <p:cNvPr id="15" name="Freeform 15"/>
          <p:cNvSpPr/>
          <p:nvPr/>
        </p:nvSpPr>
        <p:spPr>
          <a:xfrm>
            <a:off x="5981902" y="9445528"/>
            <a:ext cx="5910993" cy="841472"/>
          </a:xfrm>
          <a:custGeom>
            <a:avLst/>
            <a:gdLst/>
            <a:ahLst/>
            <a:cxnLst/>
            <a:rect l="l" t="t" r="r" b="b"/>
            <a:pathLst>
              <a:path w="5910993" h="841472">
                <a:moveTo>
                  <a:pt x="0" y="0"/>
                </a:moveTo>
                <a:lnTo>
                  <a:pt x="5910993" y="0"/>
                </a:lnTo>
                <a:lnTo>
                  <a:pt x="5910993" y="841472"/>
                </a:lnTo>
                <a:lnTo>
                  <a:pt x="0" y="84147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PH"/>
          </a:p>
        </p:txBody>
      </p:sp>
      <p:grpSp>
        <p:nvGrpSpPr>
          <p:cNvPr id="16" name="Group 16"/>
          <p:cNvGrpSpPr/>
          <p:nvPr/>
        </p:nvGrpSpPr>
        <p:grpSpPr>
          <a:xfrm>
            <a:off x="2161964" y="4229100"/>
            <a:ext cx="10504126" cy="2422293"/>
            <a:chOff x="0" y="0"/>
            <a:chExt cx="14005501" cy="4072073"/>
          </a:xfrm>
        </p:grpSpPr>
        <p:sp>
          <p:nvSpPr>
            <p:cNvPr id="17" name="Freeform 17"/>
            <p:cNvSpPr/>
            <p:nvPr/>
          </p:nvSpPr>
          <p:spPr>
            <a:xfrm>
              <a:off x="0" y="0"/>
              <a:ext cx="11533556" cy="3601483"/>
            </a:xfrm>
            <a:custGeom>
              <a:avLst/>
              <a:gdLst/>
              <a:ahLst/>
              <a:cxnLst/>
              <a:rect l="l" t="t" r="r" b="b"/>
              <a:pathLst>
                <a:path w="11533556" h="3601483">
                  <a:moveTo>
                    <a:pt x="0" y="0"/>
                  </a:moveTo>
                  <a:lnTo>
                    <a:pt x="11533556" y="0"/>
                  </a:lnTo>
                  <a:lnTo>
                    <a:pt x="11533556" y="3601483"/>
                  </a:lnTo>
                  <a:lnTo>
                    <a:pt x="0" y="3601483"/>
                  </a:lnTo>
                  <a:close/>
                </a:path>
              </a:pathLst>
            </a:custGeom>
            <a:solidFill>
              <a:srgbClr val="000000">
                <a:alpha val="0"/>
              </a:srgbClr>
            </a:solidFill>
          </p:spPr>
          <p:txBody>
            <a:bodyPr/>
            <a:lstStyle/>
            <a:p>
              <a:endParaRPr lang="en-PH"/>
            </a:p>
          </p:txBody>
        </p:sp>
        <p:sp>
          <p:nvSpPr>
            <p:cNvPr id="18" name="TextBox 18"/>
            <p:cNvSpPr txBox="1"/>
            <p:nvPr/>
          </p:nvSpPr>
          <p:spPr>
            <a:xfrm>
              <a:off x="536773" y="518214"/>
              <a:ext cx="13468728" cy="3553859"/>
            </a:xfrm>
            <a:prstGeom prst="rect">
              <a:avLst/>
            </a:prstGeom>
          </p:spPr>
          <p:txBody>
            <a:bodyPr lIns="0" tIns="0" rIns="0" bIns="0" rtlCol="0" anchor="t"/>
            <a:lstStyle/>
            <a:p>
              <a:pPr>
                <a:lnSpc>
                  <a:spcPts val="4799"/>
                </a:lnSpc>
              </a:pPr>
              <a:r>
                <a:rPr lang="en-US" sz="4000" dirty="0">
                  <a:solidFill>
                    <a:srgbClr val="FFFFFF"/>
                  </a:solidFill>
                  <a:latin typeface="Century Gothic Paneuropean"/>
                  <a:ea typeface="Century Gothic Paneuropean"/>
                  <a:cs typeface="Century Gothic Paneuropean"/>
                  <a:sym typeface="Century Gothic Paneuropean"/>
                </a:rPr>
                <a:t>The infant’s breastfeeding was reported to have improved, and the mother no longer experienced mastitis.</a:t>
              </a:r>
            </a:p>
          </p:txBody>
        </p:sp>
      </p:grpSp>
      <p:sp>
        <p:nvSpPr>
          <p:cNvPr id="21" name="TextBox 21"/>
          <p:cNvSpPr txBox="1"/>
          <p:nvPr/>
        </p:nvSpPr>
        <p:spPr>
          <a:xfrm>
            <a:off x="2564544" y="7414176"/>
            <a:ext cx="10101546" cy="627558"/>
          </a:xfrm>
          <a:prstGeom prst="rect">
            <a:avLst/>
          </a:prstGeom>
        </p:spPr>
        <p:txBody>
          <a:bodyPr lIns="0" tIns="0" rIns="0" bIns="0" rtlCol="0" anchor="t"/>
          <a:lstStyle/>
          <a:p>
            <a:pPr algn="l">
              <a:lnSpc>
                <a:spcPts val="2240"/>
              </a:lnSpc>
            </a:pPr>
            <a:r>
              <a:rPr lang="en-US" sz="1600" dirty="0">
                <a:solidFill>
                  <a:srgbClr val="FFFFFF"/>
                </a:solidFill>
                <a:latin typeface="Century Gothic Paneuropean"/>
                <a:ea typeface="Century Gothic Paneuropean"/>
                <a:cs typeface="Century Gothic Paneuropean"/>
                <a:sym typeface="Century Gothic Paneuropean"/>
              </a:rPr>
              <a:t>Dorough A, Alcantara J. J Pediatr Matern Fam Health Chiropr. 2025 May;2025:29–44</a:t>
            </a:r>
          </a:p>
        </p:txBody>
      </p:sp>
      <p:grpSp>
        <p:nvGrpSpPr>
          <p:cNvPr id="22" name="Group 22"/>
          <p:cNvGrpSpPr/>
          <p:nvPr/>
        </p:nvGrpSpPr>
        <p:grpSpPr>
          <a:xfrm>
            <a:off x="5981902" y="9725320"/>
            <a:ext cx="5910993" cy="388449"/>
            <a:chOff x="0" y="0"/>
            <a:chExt cx="7881324" cy="517932"/>
          </a:xfrm>
        </p:grpSpPr>
        <p:sp>
          <p:nvSpPr>
            <p:cNvPr id="23" name="Freeform 23"/>
            <p:cNvSpPr/>
            <p:nvPr/>
          </p:nvSpPr>
          <p:spPr>
            <a:xfrm>
              <a:off x="0" y="0"/>
              <a:ext cx="7881324" cy="517932"/>
            </a:xfrm>
            <a:custGeom>
              <a:avLst/>
              <a:gdLst/>
              <a:ahLst/>
              <a:cxnLst/>
              <a:rect l="l" t="t" r="r" b="b"/>
              <a:pathLst>
                <a:path w="7881324" h="517932">
                  <a:moveTo>
                    <a:pt x="0" y="0"/>
                  </a:moveTo>
                  <a:lnTo>
                    <a:pt x="7881324" y="0"/>
                  </a:lnTo>
                  <a:lnTo>
                    <a:pt x="7881324" y="517932"/>
                  </a:lnTo>
                  <a:lnTo>
                    <a:pt x="0" y="517932"/>
                  </a:lnTo>
                  <a:close/>
                </a:path>
              </a:pathLst>
            </a:custGeom>
            <a:solidFill>
              <a:srgbClr val="000000">
                <a:alpha val="0"/>
              </a:srgbClr>
            </a:solidFill>
          </p:spPr>
          <p:txBody>
            <a:bodyPr/>
            <a:lstStyle/>
            <a:p>
              <a:endParaRPr lang="en-PH"/>
            </a:p>
          </p:txBody>
        </p:sp>
        <p:sp>
          <p:nvSpPr>
            <p:cNvPr id="24" name="TextBox 24"/>
            <p:cNvSpPr txBox="1"/>
            <p:nvPr/>
          </p:nvSpPr>
          <p:spPr>
            <a:xfrm>
              <a:off x="0" y="-38100"/>
              <a:ext cx="7881324" cy="556032"/>
            </a:xfrm>
            <a:prstGeom prst="rect">
              <a:avLst/>
            </a:prstGeom>
          </p:spPr>
          <p:txBody>
            <a:bodyPr lIns="0" tIns="0" rIns="0" bIns="0" rtlCol="0" anchor="t"/>
            <a:lstStyle/>
            <a:p>
              <a:pPr algn="ctr">
                <a:lnSpc>
                  <a:spcPts val="3264"/>
                </a:lnSpc>
              </a:pPr>
              <a:r>
                <a:rPr lang="en-US" sz="2331" spc="349">
                  <a:solidFill>
                    <a:srgbClr val="FFFFFF"/>
                  </a:solidFill>
                  <a:latin typeface="Century Gothic Paneuropean"/>
                  <a:ea typeface="Century Gothic Paneuropean"/>
                  <a:cs typeface="Century Gothic Paneuropean"/>
                  <a:sym typeface="Century Gothic Paneuropean"/>
                </a:rPr>
                <a:t>WWW.CHIROONPURPOSE.COM</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231B1"/>
        </a:solidFill>
        <a:effectLst/>
      </p:bgPr>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C7124F91-C1A2-8FED-59F5-7DAC99B153DE}"/>
              </a:ext>
            </a:extLst>
          </p:cNvPr>
          <p:cNvPicPr>
            <a:picLocks noChangeAspect="1"/>
          </p:cNvPicPr>
          <p:nvPr/>
        </p:nvPicPr>
        <p:blipFill>
          <a:blip r:embed="rId2" cstate="print">
            <a:alphaModFix amt="50000"/>
            <a:extLst>
              <a:ext uri="{28A0092B-C50C-407E-A947-70E740481C1C}">
                <a14:useLocalDpi xmlns:a14="http://schemas.microsoft.com/office/drawing/2010/main" val="0"/>
              </a:ext>
            </a:extLst>
          </a:blip>
          <a:srcRect l="3370" t="7783" b="9931"/>
          <a:stretch>
            <a:fillRect/>
          </a:stretch>
        </p:blipFill>
        <p:spPr>
          <a:xfrm>
            <a:off x="-76200" y="1794"/>
            <a:ext cx="18364200" cy="10357815"/>
          </a:xfrm>
          <a:prstGeom prst="rect">
            <a:avLst/>
          </a:prstGeom>
        </p:spPr>
      </p:pic>
      <p:grpSp>
        <p:nvGrpSpPr>
          <p:cNvPr id="2" name="Group 2"/>
          <p:cNvGrpSpPr/>
          <p:nvPr/>
        </p:nvGrpSpPr>
        <p:grpSpPr>
          <a:xfrm>
            <a:off x="-76200" y="0"/>
            <a:ext cx="18364200" cy="10363200"/>
            <a:chOff x="0" y="0"/>
            <a:chExt cx="24485600" cy="13817600"/>
          </a:xfrm>
        </p:grpSpPr>
        <p:sp>
          <p:nvSpPr>
            <p:cNvPr id="3" name="Freeform 3"/>
            <p:cNvSpPr/>
            <p:nvPr/>
          </p:nvSpPr>
          <p:spPr>
            <a:xfrm>
              <a:off x="0" y="0"/>
              <a:ext cx="24485600" cy="13817600"/>
            </a:xfrm>
            <a:custGeom>
              <a:avLst/>
              <a:gdLst/>
              <a:ahLst/>
              <a:cxnLst/>
              <a:rect l="l" t="t" r="r" b="b"/>
              <a:pathLst>
                <a:path w="24485600" h="13817600">
                  <a:moveTo>
                    <a:pt x="16891" y="0"/>
                  </a:moveTo>
                  <a:lnTo>
                    <a:pt x="24468710" y="0"/>
                  </a:lnTo>
                  <a:cubicBezTo>
                    <a:pt x="24478107" y="0"/>
                    <a:pt x="24485600" y="7620"/>
                    <a:pt x="24485600" y="16891"/>
                  </a:cubicBezTo>
                  <a:lnTo>
                    <a:pt x="24485600" y="13800710"/>
                  </a:lnTo>
                  <a:cubicBezTo>
                    <a:pt x="24485600" y="13810107"/>
                    <a:pt x="24477980" y="13817600"/>
                    <a:pt x="24468710" y="13817600"/>
                  </a:cubicBezTo>
                  <a:lnTo>
                    <a:pt x="16891" y="13817600"/>
                  </a:lnTo>
                  <a:cubicBezTo>
                    <a:pt x="7493" y="13817600"/>
                    <a:pt x="0" y="13809980"/>
                    <a:pt x="0" y="13800710"/>
                  </a:cubicBezTo>
                  <a:lnTo>
                    <a:pt x="0" y="16891"/>
                  </a:lnTo>
                  <a:cubicBezTo>
                    <a:pt x="0" y="7620"/>
                    <a:pt x="7620" y="0"/>
                    <a:pt x="16891" y="0"/>
                  </a:cubicBezTo>
                  <a:moveTo>
                    <a:pt x="16891" y="33909"/>
                  </a:moveTo>
                  <a:lnTo>
                    <a:pt x="16891" y="16891"/>
                  </a:lnTo>
                  <a:lnTo>
                    <a:pt x="33909" y="16891"/>
                  </a:lnTo>
                  <a:lnTo>
                    <a:pt x="33909" y="13800710"/>
                  </a:lnTo>
                  <a:lnTo>
                    <a:pt x="16891" y="13800710"/>
                  </a:lnTo>
                  <a:lnTo>
                    <a:pt x="16891" y="13783819"/>
                  </a:lnTo>
                  <a:lnTo>
                    <a:pt x="24468710" y="13783819"/>
                  </a:lnTo>
                  <a:lnTo>
                    <a:pt x="24468710" y="13800710"/>
                  </a:lnTo>
                  <a:lnTo>
                    <a:pt x="24451819" y="13800710"/>
                  </a:lnTo>
                  <a:lnTo>
                    <a:pt x="24451819" y="16891"/>
                  </a:lnTo>
                  <a:lnTo>
                    <a:pt x="24468710" y="16891"/>
                  </a:lnTo>
                  <a:lnTo>
                    <a:pt x="24468710" y="33909"/>
                  </a:lnTo>
                  <a:lnTo>
                    <a:pt x="16891" y="33909"/>
                  </a:lnTo>
                  <a:close/>
                </a:path>
              </a:pathLst>
            </a:custGeom>
            <a:solidFill>
              <a:srgbClr val="FFFFFF"/>
            </a:solidFill>
          </p:spPr>
          <p:txBody>
            <a:bodyPr/>
            <a:lstStyle/>
            <a:p>
              <a:endParaRPr lang="en-PH"/>
            </a:p>
          </p:txBody>
        </p:sp>
      </p:grpSp>
      <p:sp>
        <p:nvSpPr>
          <p:cNvPr id="6" name="Freeform 6"/>
          <p:cNvSpPr/>
          <p:nvPr/>
        </p:nvSpPr>
        <p:spPr>
          <a:xfrm>
            <a:off x="16473377" y="8618631"/>
            <a:ext cx="3879627" cy="3879627"/>
          </a:xfrm>
          <a:custGeom>
            <a:avLst/>
            <a:gdLst/>
            <a:ahLst/>
            <a:cxnLst/>
            <a:rect l="l" t="t" r="r" b="b"/>
            <a:pathLst>
              <a:path w="3879627" h="3879627">
                <a:moveTo>
                  <a:pt x="0" y="0"/>
                </a:moveTo>
                <a:lnTo>
                  <a:pt x="3879627" y="0"/>
                </a:lnTo>
                <a:lnTo>
                  <a:pt x="3879627" y="3879627"/>
                </a:lnTo>
                <a:lnTo>
                  <a:pt x="0" y="387962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PH"/>
          </a:p>
        </p:txBody>
      </p:sp>
      <p:sp>
        <p:nvSpPr>
          <p:cNvPr id="7" name="Freeform 7"/>
          <p:cNvSpPr/>
          <p:nvPr/>
        </p:nvSpPr>
        <p:spPr>
          <a:xfrm>
            <a:off x="14408373" y="6407373"/>
            <a:ext cx="3879627" cy="3879627"/>
          </a:xfrm>
          <a:custGeom>
            <a:avLst/>
            <a:gdLst/>
            <a:ahLst/>
            <a:cxnLst/>
            <a:rect l="l" t="t" r="r" b="b"/>
            <a:pathLst>
              <a:path w="3879627" h="3879627">
                <a:moveTo>
                  <a:pt x="0" y="0"/>
                </a:moveTo>
                <a:lnTo>
                  <a:pt x="3879627" y="0"/>
                </a:lnTo>
                <a:lnTo>
                  <a:pt x="3879627" y="3879627"/>
                </a:lnTo>
                <a:lnTo>
                  <a:pt x="0" y="387962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PH"/>
          </a:p>
        </p:txBody>
      </p:sp>
      <p:grpSp>
        <p:nvGrpSpPr>
          <p:cNvPr id="8" name="Group 8"/>
          <p:cNvGrpSpPr/>
          <p:nvPr/>
        </p:nvGrpSpPr>
        <p:grpSpPr>
          <a:xfrm>
            <a:off x="-1093894" y="-1076562"/>
            <a:ext cx="3568927" cy="3568927"/>
            <a:chOff x="0" y="0"/>
            <a:chExt cx="4758569" cy="4758569"/>
          </a:xfrm>
        </p:grpSpPr>
        <p:sp>
          <p:nvSpPr>
            <p:cNvPr id="9" name="Freeform 9"/>
            <p:cNvSpPr/>
            <p:nvPr/>
          </p:nvSpPr>
          <p:spPr>
            <a:xfrm>
              <a:off x="0" y="0"/>
              <a:ext cx="4758690" cy="4758563"/>
            </a:xfrm>
            <a:custGeom>
              <a:avLst/>
              <a:gdLst/>
              <a:ahLst/>
              <a:cxnLst/>
              <a:rect l="l" t="t" r="r" b="b"/>
              <a:pathLst>
                <a:path w="4758690" h="4758563">
                  <a:moveTo>
                    <a:pt x="2379345" y="0"/>
                  </a:moveTo>
                  <a:cubicBezTo>
                    <a:pt x="1065276" y="0"/>
                    <a:pt x="0" y="1065276"/>
                    <a:pt x="0" y="2379345"/>
                  </a:cubicBezTo>
                  <a:cubicBezTo>
                    <a:pt x="0" y="3693414"/>
                    <a:pt x="1065276" y="4758563"/>
                    <a:pt x="2379345" y="4758563"/>
                  </a:cubicBezTo>
                  <a:cubicBezTo>
                    <a:pt x="3693414" y="4758563"/>
                    <a:pt x="4758690" y="3693287"/>
                    <a:pt x="4758690" y="2379218"/>
                  </a:cubicBezTo>
                  <a:cubicBezTo>
                    <a:pt x="4758690" y="1065149"/>
                    <a:pt x="3693287" y="0"/>
                    <a:pt x="2379345" y="0"/>
                  </a:cubicBezTo>
                  <a:close/>
                </a:path>
              </a:pathLst>
            </a:custGeom>
            <a:solidFill>
              <a:srgbClr val="86EAE9"/>
            </a:solidFill>
          </p:spPr>
          <p:txBody>
            <a:bodyPr/>
            <a:lstStyle/>
            <a:p>
              <a:endParaRPr lang="en-PH"/>
            </a:p>
          </p:txBody>
        </p:sp>
      </p:grpSp>
      <p:grpSp>
        <p:nvGrpSpPr>
          <p:cNvPr id="10" name="Group 10"/>
          <p:cNvGrpSpPr/>
          <p:nvPr/>
        </p:nvGrpSpPr>
        <p:grpSpPr>
          <a:xfrm>
            <a:off x="13479255" y="6341107"/>
            <a:ext cx="5679806" cy="4018463"/>
            <a:chOff x="0" y="0"/>
            <a:chExt cx="7573075" cy="5357951"/>
          </a:xfrm>
        </p:grpSpPr>
        <p:sp>
          <p:nvSpPr>
            <p:cNvPr id="11" name="Freeform 11"/>
            <p:cNvSpPr/>
            <p:nvPr/>
          </p:nvSpPr>
          <p:spPr>
            <a:xfrm>
              <a:off x="0" y="0"/>
              <a:ext cx="7573137" cy="5358003"/>
            </a:xfrm>
            <a:custGeom>
              <a:avLst/>
              <a:gdLst/>
              <a:ahLst/>
              <a:cxnLst/>
              <a:rect l="l" t="t" r="r" b="b"/>
              <a:pathLst>
                <a:path w="7573137" h="5358003">
                  <a:moveTo>
                    <a:pt x="0" y="0"/>
                  </a:moveTo>
                  <a:lnTo>
                    <a:pt x="7573137" y="0"/>
                  </a:lnTo>
                  <a:lnTo>
                    <a:pt x="7573137" y="5358003"/>
                  </a:lnTo>
                  <a:lnTo>
                    <a:pt x="0" y="5358003"/>
                  </a:lnTo>
                  <a:lnTo>
                    <a:pt x="0" y="0"/>
                  </a:lnTo>
                  <a:close/>
                </a:path>
              </a:pathLst>
            </a:custGeom>
            <a:blipFill>
              <a:blip r:embed="rId5"/>
              <a:stretch>
                <a:fillRect t="-1"/>
              </a:stretch>
            </a:blipFill>
          </p:spPr>
          <p:txBody>
            <a:bodyPr/>
            <a:lstStyle/>
            <a:p>
              <a:endParaRPr lang="en-PH" dirty="0"/>
            </a:p>
          </p:txBody>
        </p:sp>
      </p:grpSp>
      <p:sp>
        <p:nvSpPr>
          <p:cNvPr id="12" name="Freeform 12"/>
          <p:cNvSpPr/>
          <p:nvPr/>
        </p:nvSpPr>
        <p:spPr>
          <a:xfrm>
            <a:off x="5981902" y="9445528"/>
            <a:ext cx="5910993" cy="841472"/>
          </a:xfrm>
          <a:custGeom>
            <a:avLst/>
            <a:gdLst/>
            <a:ahLst/>
            <a:cxnLst/>
            <a:rect l="l" t="t" r="r" b="b"/>
            <a:pathLst>
              <a:path w="5910993" h="841472">
                <a:moveTo>
                  <a:pt x="0" y="0"/>
                </a:moveTo>
                <a:lnTo>
                  <a:pt x="5910993" y="0"/>
                </a:lnTo>
                <a:lnTo>
                  <a:pt x="5910993" y="841472"/>
                </a:lnTo>
                <a:lnTo>
                  <a:pt x="0" y="8414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grpSp>
        <p:nvGrpSpPr>
          <p:cNvPr id="13" name="Group 13"/>
          <p:cNvGrpSpPr/>
          <p:nvPr/>
        </p:nvGrpSpPr>
        <p:grpSpPr>
          <a:xfrm>
            <a:off x="5981902" y="9725320"/>
            <a:ext cx="5910993" cy="388449"/>
            <a:chOff x="0" y="0"/>
            <a:chExt cx="7881324" cy="517932"/>
          </a:xfrm>
        </p:grpSpPr>
        <p:sp>
          <p:nvSpPr>
            <p:cNvPr id="14" name="Freeform 14"/>
            <p:cNvSpPr/>
            <p:nvPr/>
          </p:nvSpPr>
          <p:spPr>
            <a:xfrm>
              <a:off x="0" y="0"/>
              <a:ext cx="7881324" cy="517932"/>
            </a:xfrm>
            <a:custGeom>
              <a:avLst/>
              <a:gdLst/>
              <a:ahLst/>
              <a:cxnLst/>
              <a:rect l="l" t="t" r="r" b="b"/>
              <a:pathLst>
                <a:path w="7881324" h="517932">
                  <a:moveTo>
                    <a:pt x="0" y="0"/>
                  </a:moveTo>
                  <a:lnTo>
                    <a:pt x="7881324" y="0"/>
                  </a:lnTo>
                  <a:lnTo>
                    <a:pt x="7881324" y="517932"/>
                  </a:lnTo>
                  <a:lnTo>
                    <a:pt x="0" y="517932"/>
                  </a:lnTo>
                  <a:close/>
                </a:path>
              </a:pathLst>
            </a:custGeom>
            <a:solidFill>
              <a:srgbClr val="000000">
                <a:alpha val="0"/>
              </a:srgbClr>
            </a:solidFill>
          </p:spPr>
          <p:txBody>
            <a:bodyPr/>
            <a:lstStyle/>
            <a:p>
              <a:endParaRPr lang="en-PH"/>
            </a:p>
          </p:txBody>
        </p:sp>
        <p:sp>
          <p:nvSpPr>
            <p:cNvPr id="15" name="TextBox 15"/>
            <p:cNvSpPr txBox="1"/>
            <p:nvPr/>
          </p:nvSpPr>
          <p:spPr>
            <a:xfrm>
              <a:off x="0" y="-38100"/>
              <a:ext cx="7881324" cy="556032"/>
            </a:xfrm>
            <a:prstGeom prst="rect">
              <a:avLst/>
            </a:prstGeom>
          </p:spPr>
          <p:txBody>
            <a:bodyPr lIns="0" tIns="0" rIns="0" bIns="0" rtlCol="0" anchor="t"/>
            <a:lstStyle/>
            <a:p>
              <a:pPr algn="ctr">
                <a:lnSpc>
                  <a:spcPts val="3264"/>
                </a:lnSpc>
              </a:pPr>
              <a:r>
                <a:rPr lang="en-US" sz="2331" spc="349">
                  <a:solidFill>
                    <a:srgbClr val="FFFFFF"/>
                  </a:solidFill>
                  <a:latin typeface="Century Gothic Paneuropean"/>
                  <a:ea typeface="Century Gothic Paneuropean"/>
                  <a:cs typeface="Century Gothic Paneuropean"/>
                  <a:sym typeface="Century Gothic Paneuropean"/>
                </a:rPr>
                <a:t>WWW.CHIROONPURPOSE.COM</a:t>
              </a:r>
            </a:p>
          </p:txBody>
        </p:sp>
      </p:grpSp>
      <p:grpSp>
        <p:nvGrpSpPr>
          <p:cNvPr id="16" name="Group 16"/>
          <p:cNvGrpSpPr/>
          <p:nvPr/>
        </p:nvGrpSpPr>
        <p:grpSpPr>
          <a:xfrm>
            <a:off x="2475123" y="1923123"/>
            <a:ext cx="13998253" cy="2868858"/>
            <a:chOff x="0" y="-29233"/>
            <a:chExt cx="15440415" cy="3825144"/>
          </a:xfrm>
        </p:grpSpPr>
        <p:sp>
          <p:nvSpPr>
            <p:cNvPr id="17" name="Freeform 17"/>
            <p:cNvSpPr/>
            <p:nvPr/>
          </p:nvSpPr>
          <p:spPr>
            <a:xfrm>
              <a:off x="0" y="0"/>
              <a:ext cx="12898701" cy="3795911"/>
            </a:xfrm>
            <a:custGeom>
              <a:avLst/>
              <a:gdLst/>
              <a:ahLst/>
              <a:cxnLst/>
              <a:rect l="l" t="t" r="r" b="b"/>
              <a:pathLst>
                <a:path w="12898701" h="3795911">
                  <a:moveTo>
                    <a:pt x="0" y="0"/>
                  </a:moveTo>
                  <a:lnTo>
                    <a:pt x="12898701" y="0"/>
                  </a:lnTo>
                  <a:lnTo>
                    <a:pt x="12898701" y="3795911"/>
                  </a:lnTo>
                  <a:lnTo>
                    <a:pt x="0" y="3795911"/>
                  </a:lnTo>
                  <a:close/>
                </a:path>
              </a:pathLst>
            </a:custGeom>
            <a:solidFill>
              <a:srgbClr val="000000">
                <a:alpha val="0"/>
              </a:srgbClr>
            </a:solidFill>
          </p:spPr>
          <p:txBody>
            <a:bodyPr/>
            <a:lstStyle/>
            <a:p>
              <a:endParaRPr lang="en-PH"/>
            </a:p>
          </p:txBody>
        </p:sp>
        <p:sp>
          <p:nvSpPr>
            <p:cNvPr id="18" name="TextBox 18"/>
            <p:cNvSpPr txBox="1"/>
            <p:nvPr/>
          </p:nvSpPr>
          <p:spPr>
            <a:xfrm>
              <a:off x="46181" y="-29233"/>
              <a:ext cx="15394234" cy="3767336"/>
            </a:xfrm>
            <a:prstGeom prst="rect">
              <a:avLst/>
            </a:prstGeom>
          </p:spPr>
          <p:txBody>
            <a:bodyPr lIns="0" tIns="0" rIns="0" bIns="0" rtlCol="0" anchor="t"/>
            <a:lstStyle/>
            <a:p>
              <a:pPr algn="l">
                <a:lnSpc>
                  <a:spcPts val="7359"/>
                </a:lnSpc>
              </a:pPr>
              <a:r>
                <a:rPr lang="en-US" sz="6500" b="1" spc="62" dirty="0">
                  <a:solidFill>
                    <a:srgbClr val="FFFFFF"/>
                  </a:solidFill>
                  <a:latin typeface="Century Gothic Paneuropean Heavy"/>
                  <a:ea typeface="Century Gothic Paneuropean Heavy"/>
                  <a:cs typeface="Century Gothic Paneuropean Heavy"/>
                  <a:sym typeface="Century Gothic Paneuropean Heavy"/>
                </a:rPr>
                <a:t>Maternal Wellness Restored After Chiropractic for Infant</a:t>
              </a:r>
            </a:p>
          </p:txBody>
        </p:sp>
      </p:grpSp>
      <p:grpSp>
        <p:nvGrpSpPr>
          <p:cNvPr id="19" name="Group 19"/>
          <p:cNvGrpSpPr/>
          <p:nvPr/>
        </p:nvGrpSpPr>
        <p:grpSpPr>
          <a:xfrm>
            <a:off x="2440488" y="4354248"/>
            <a:ext cx="8784975" cy="1795850"/>
            <a:chOff x="0" y="0"/>
            <a:chExt cx="11713300" cy="2394467"/>
          </a:xfrm>
        </p:grpSpPr>
        <p:sp>
          <p:nvSpPr>
            <p:cNvPr id="20" name="Freeform 20"/>
            <p:cNvSpPr/>
            <p:nvPr/>
          </p:nvSpPr>
          <p:spPr>
            <a:xfrm>
              <a:off x="0" y="0"/>
              <a:ext cx="11675796" cy="2001283"/>
            </a:xfrm>
            <a:custGeom>
              <a:avLst/>
              <a:gdLst/>
              <a:ahLst/>
              <a:cxnLst/>
              <a:rect l="l" t="t" r="r" b="b"/>
              <a:pathLst>
                <a:path w="11675796" h="2001283">
                  <a:moveTo>
                    <a:pt x="0" y="0"/>
                  </a:moveTo>
                  <a:lnTo>
                    <a:pt x="11675796" y="0"/>
                  </a:lnTo>
                  <a:lnTo>
                    <a:pt x="11675796" y="2001283"/>
                  </a:lnTo>
                  <a:lnTo>
                    <a:pt x="0" y="2001283"/>
                  </a:lnTo>
                  <a:close/>
                </a:path>
              </a:pathLst>
            </a:custGeom>
            <a:solidFill>
              <a:srgbClr val="000000">
                <a:alpha val="0"/>
              </a:srgbClr>
            </a:solidFill>
          </p:spPr>
          <p:txBody>
            <a:bodyPr/>
            <a:lstStyle/>
            <a:p>
              <a:endParaRPr lang="en-PH"/>
            </a:p>
          </p:txBody>
        </p:sp>
        <p:sp>
          <p:nvSpPr>
            <p:cNvPr id="21" name="TextBox 21"/>
            <p:cNvSpPr txBox="1"/>
            <p:nvPr/>
          </p:nvSpPr>
          <p:spPr>
            <a:xfrm>
              <a:off x="37504" y="440809"/>
              <a:ext cx="11675796" cy="1953658"/>
            </a:xfrm>
            <a:prstGeom prst="rect">
              <a:avLst/>
            </a:prstGeom>
          </p:spPr>
          <p:txBody>
            <a:bodyPr lIns="0" tIns="0" rIns="0" bIns="0" rtlCol="0" anchor="t"/>
            <a:lstStyle/>
            <a:p>
              <a:pPr>
                <a:lnSpc>
                  <a:spcPts val="4799"/>
                </a:lnSpc>
              </a:pPr>
              <a:r>
                <a:rPr lang="en-US" sz="4000" dirty="0">
                  <a:solidFill>
                    <a:srgbClr val="FFFFFF"/>
                  </a:solidFill>
                  <a:latin typeface="Century Gothic Paneuropean"/>
                  <a:ea typeface="Century Gothic Paneuropean"/>
                  <a:cs typeface="Century Gothic Paneuropean"/>
                  <a:sym typeface="Century Gothic Paneuropean"/>
                </a:rPr>
                <a:t>Resolution of the mother’s symptoms of mastitis and subjective reports of improved quality of life were also noted.</a:t>
              </a:r>
            </a:p>
          </p:txBody>
        </p:sp>
      </p:grpSp>
      <p:grpSp>
        <p:nvGrpSpPr>
          <p:cNvPr id="22" name="Group 22"/>
          <p:cNvGrpSpPr/>
          <p:nvPr/>
        </p:nvGrpSpPr>
        <p:grpSpPr>
          <a:xfrm>
            <a:off x="2468616" y="8221049"/>
            <a:ext cx="11154111" cy="598983"/>
            <a:chOff x="0" y="0"/>
            <a:chExt cx="10665884" cy="798644"/>
          </a:xfrm>
        </p:grpSpPr>
        <p:sp>
          <p:nvSpPr>
            <p:cNvPr id="23" name="Freeform 23"/>
            <p:cNvSpPr/>
            <p:nvPr/>
          </p:nvSpPr>
          <p:spPr>
            <a:xfrm>
              <a:off x="0" y="0"/>
              <a:ext cx="10665884" cy="798644"/>
            </a:xfrm>
            <a:custGeom>
              <a:avLst/>
              <a:gdLst/>
              <a:ahLst/>
              <a:cxnLst/>
              <a:rect l="l" t="t" r="r" b="b"/>
              <a:pathLst>
                <a:path w="10665884" h="798644">
                  <a:moveTo>
                    <a:pt x="0" y="0"/>
                  </a:moveTo>
                  <a:lnTo>
                    <a:pt x="10665884" y="0"/>
                  </a:lnTo>
                  <a:lnTo>
                    <a:pt x="10665884" y="798644"/>
                  </a:lnTo>
                  <a:lnTo>
                    <a:pt x="0" y="798644"/>
                  </a:lnTo>
                  <a:close/>
                </a:path>
              </a:pathLst>
            </a:custGeom>
            <a:solidFill>
              <a:srgbClr val="000000">
                <a:alpha val="0"/>
              </a:srgbClr>
            </a:solidFill>
          </p:spPr>
          <p:txBody>
            <a:bodyPr/>
            <a:lstStyle/>
            <a:p>
              <a:endParaRPr lang="en-PH"/>
            </a:p>
          </p:txBody>
        </p:sp>
        <p:sp>
          <p:nvSpPr>
            <p:cNvPr id="24" name="TextBox 24"/>
            <p:cNvSpPr txBox="1"/>
            <p:nvPr/>
          </p:nvSpPr>
          <p:spPr>
            <a:xfrm>
              <a:off x="0" y="-38100"/>
              <a:ext cx="10665884" cy="836744"/>
            </a:xfrm>
            <a:prstGeom prst="rect">
              <a:avLst/>
            </a:prstGeom>
          </p:spPr>
          <p:txBody>
            <a:bodyPr lIns="0" tIns="0" rIns="0" bIns="0" rtlCol="0" anchor="t"/>
            <a:lstStyle/>
            <a:p>
              <a:pPr algn="l">
                <a:lnSpc>
                  <a:spcPts val="2240"/>
                </a:lnSpc>
              </a:pPr>
              <a:r>
                <a:rPr lang="en-US" sz="1600" dirty="0">
                  <a:solidFill>
                    <a:srgbClr val="FFFFFF"/>
                  </a:solidFill>
                  <a:latin typeface="Century Gothic Paneuropean"/>
                  <a:ea typeface="Century Gothic Paneuropean"/>
                  <a:cs typeface="Century Gothic Paneuropean"/>
                  <a:sym typeface="Century Gothic Paneuropean"/>
                </a:rPr>
                <a:t>Dorough A, Alcantara J. J Pediatr Matern Fam Health Chiropr. 2025 May;2025:29–44.</a:t>
              </a: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231B1"/>
        </a:solidFill>
        <a:effectLst/>
      </p:bgPr>
    </p:bg>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A2019066-E79A-DBBC-8868-DA77CF5317C1}"/>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rcRect l="12042" r="12042"/>
          <a:stretch/>
        </p:blipFill>
        <p:spPr>
          <a:xfrm>
            <a:off x="0" y="-148813"/>
            <a:ext cx="5263450" cy="10414535"/>
          </a:xfrm>
          <a:prstGeom prst="rect">
            <a:avLst/>
          </a:prstGeom>
        </p:spPr>
      </p:pic>
      <p:grpSp>
        <p:nvGrpSpPr>
          <p:cNvPr id="2" name="Group 2"/>
          <p:cNvGrpSpPr/>
          <p:nvPr/>
        </p:nvGrpSpPr>
        <p:grpSpPr>
          <a:xfrm>
            <a:off x="0" y="-76200"/>
            <a:ext cx="18364200" cy="10363200"/>
            <a:chOff x="0" y="0"/>
            <a:chExt cx="24485600" cy="13817600"/>
          </a:xfrm>
        </p:grpSpPr>
        <p:sp>
          <p:nvSpPr>
            <p:cNvPr id="3" name="Freeform 3"/>
            <p:cNvSpPr/>
            <p:nvPr/>
          </p:nvSpPr>
          <p:spPr>
            <a:xfrm>
              <a:off x="0" y="0"/>
              <a:ext cx="24485600" cy="13817600"/>
            </a:xfrm>
            <a:custGeom>
              <a:avLst/>
              <a:gdLst/>
              <a:ahLst/>
              <a:cxnLst/>
              <a:rect l="l" t="t" r="r" b="b"/>
              <a:pathLst>
                <a:path w="24485600" h="13817600">
                  <a:moveTo>
                    <a:pt x="16891" y="0"/>
                  </a:moveTo>
                  <a:lnTo>
                    <a:pt x="24468710" y="0"/>
                  </a:lnTo>
                  <a:cubicBezTo>
                    <a:pt x="24478107" y="0"/>
                    <a:pt x="24485600" y="7620"/>
                    <a:pt x="24485600" y="16891"/>
                  </a:cubicBezTo>
                  <a:lnTo>
                    <a:pt x="24485600" y="13800710"/>
                  </a:lnTo>
                  <a:cubicBezTo>
                    <a:pt x="24485600" y="13810107"/>
                    <a:pt x="24477980" y="13817600"/>
                    <a:pt x="24468710" y="13817600"/>
                  </a:cubicBezTo>
                  <a:lnTo>
                    <a:pt x="16891" y="13817600"/>
                  </a:lnTo>
                  <a:cubicBezTo>
                    <a:pt x="7493" y="13817600"/>
                    <a:pt x="0" y="13809980"/>
                    <a:pt x="0" y="13800710"/>
                  </a:cubicBezTo>
                  <a:lnTo>
                    <a:pt x="0" y="16891"/>
                  </a:lnTo>
                  <a:cubicBezTo>
                    <a:pt x="0" y="7620"/>
                    <a:pt x="7620" y="0"/>
                    <a:pt x="16891" y="0"/>
                  </a:cubicBezTo>
                  <a:moveTo>
                    <a:pt x="16891" y="33909"/>
                  </a:moveTo>
                  <a:lnTo>
                    <a:pt x="16891" y="16891"/>
                  </a:lnTo>
                  <a:lnTo>
                    <a:pt x="33909" y="16891"/>
                  </a:lnTo>
                  <a:lnTo>
                    <a:pt x="33909" y="13800710"/>
                  </a:lnTo>
                  <a:lnTo>
                    <a:pt x="16891" y="13800710"/>
                  </a:lnTo>
                  <a:lnTo>
                    <a:pt x="16891" y="13783819"/>
                  </a:lnTo>
                  <a:lnTo>
                    <a:pt x="24468710" y="13783819"/>
                  </a:lnTo>
                  <a:lnTo>
                    <a:pt x="24468710" y="13800710"/>
                  </a:lnTo>
                  <a:lnTo>
                    <a:pt x="24451819" y="13800710"/>
                  </a:lnTo>
                  <a:lnTo>
                    <a:pt x="24451819" y="16891"/>
                  </a:lnTo>
                  <a:lnTo>
                    <a:pt x="24468710" y="16891"/>
                  </a:lnTo>
                  <a:lnTo>
                    <a:pt x="24468710" y="33909"/>
                  </a:lnTo>
                  <a:lnTo>
                    <a:pt x="16891" y="33909"/>
                  </a:lnTo>
                  <a:close/>
                </a:path>
              </a:pathLst>
            </a:custGeom>
            <a:solidFill>
              <a:srgbClr val="FFFFFF"/>
            </a:solidFill>
          </p:spPr>
          <p:txBody>
            <a:bodyPr/>
            <a:lstStyle/>
            <a:p>
              <a:endParaRPr lang="en-PH"/>
            </a:p>
          </p:txBody>
        </p:sp>
      </p:grpSp>
      <p:grpSp>
        <p:nvGrpSpPr>
          <p:cNvPr id="4" name="Group 4"/>
          <p:cNvGrpSpPr/>
          <p:nvPr/>
        </p:nvGrpSpPr>
        <p:grpSpPr>
          <a:xfrm>
            <a:off x="3939122" y="-1866900"/>
            <a:ext cx="18740879" cy="13259172"/>
            <a:chOff x="0" y="0"/>
            <a:chExt cx="24987839" cy="17678896"/>
          </a:xfrm>
        </p:grpSpPr>
        <p:sp>
          <p:nvSpPr>
            <p:cNvPr id="5" name="Freeform 5"/>
            <p:cNvSpPr/>
            <p:nvPr/>
          </p:nvSpPr>
          <p:spPr>
            <a:xfrm>
              <a:off x="0" y="0"/>
              <a:ext cx="24987886" cy="17678908"/>
            </a:xfrm>
            <a:custGeom>
              <a:avLst/>
              <a:gdLst/>
              <a:ahLst/>
              <a:cxnLst/>
              <a:rect l="l" t="t" r="r" b="b"/>
              <a:pathLst>
                <a:path w="24987886" h="17678908">
                  <a:moveTo>
                    <a:pt x="0" y="0"/>
                  </a:moveTo>
                  <a:lnTo>
                    <a:pt x="24987886" y="0"/>
                  </a:lnTo>
                  <a:lnTo>
                    <a:pt x="24987886" y="17678908"/>
                  </a:lnTo>
                  <a:lnTo>
                    <a:pt x="0" y="17678908"/>
                  </a:lnTo>
                  <a:lnTo>
                    <a:pt x="0" y="0"/>
                  </a:lnTo>
                  <a:close/>
                </a:path>
              </a:pathLst>
            </a:custGeom>
            <a:blipFill>
              <a:blip r:embed="rId4">
                <a:alphaModFix amt="15000"/>
              </a:blip>
              <a:stretch>
                <a:fillRect t="-1" b="-1"/>
              </a:stretch>
            </a:blipFill>
          </p:spPr>
          <p:txBody>
            <a:bodyPr/>
            <a:lstStyle/>
            <a:p>
              <a:endParaRPr lang="en-PH" dirty="0"/>
            </a:p>
          </p:txBody>
        </p:sp>
      </p:grpSp>
      <p:sp>
        <p:nvSpPr>
          <p:cNvPr id="6" name="Freeform 6"/>
          <p:cNvSpPr/>
          <p:nvPr/>
        </p:nvSpPr>
        <p:spPr>
          <a:xfrm>
            <a:off x="16473377" y="8618631"/>
            <a:ext cx="3879627" cy="3879627"/>
          </a:xfrm>
          <a:custGeom>
            <a:avLst/>
            <a:gdLst/>
            <a:ahLst/>
            <a:cxnLst/>
            <a:rect l="l" t="t" r="r" b="b"/>
            <a:pathLst>
              <a:path w="3879627" h="3879627">
                <a:moveTo>
                  <a:pt x="0" y="0"/>
                </a:moveTo>
                <a:lnTo>
                  <a:pt x="3879627" y="0"/>
                </a:lnTo>
                <a:lnTo>
                  <a:pt x="3879627" y="3879627"/>
                </a:lnTo>
                <a:lnTo>
                  <a:pt x="0" y="38796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sp>
        <p:nvSpPr>
          <p:cNvPr id="7" name="Freeform 7"/>
          <p:cNvSpPr/>
          <p:nvPr/>
        </p:nvSpPr>
        <p:spPr>
          <a:xfrm>
            <a:off x="14408373" y="6407373"/>
            <a:ext cx="3879627" cy="3879627"/>
          </a:xfrm>
          <a:custGeom>
            <a:avLst/>
            <a:gdLst/>
            <a:ahLst/>
            <a:cxnLst/>
            <a:rect l="l" t="t" r="r" b="b"/>
            <a:pathLst>
              <a:path w="3879627" h="3879627">
                <a:moveTo>
                  <a:pt x="0" y="0"/>
                </a:moveTo>
                <a:lnTo>
                  <a:pt x="3879627" y="0"/>
                </a:lnTo>
                <a:lnTo>
                  <a:pt x="3879627" y="3879627"/>
                </a:lnTo>
                <a:lnTo>
                  <a:pt x="0" y="38796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grpSp>
        <p:nvGrpSpPr>
          <p:cNvPr id="10" name="Group 10"/>
          <p:cNvGrpSpPr/>
          <p:nvPr/>
        </p:nvGrpSpPr>
        <p:grpSpPr>
          <a:xfrm>
            <a:off x="13522797" y="6341111"/>
            <a:ext cx="5679806" cy="4018463"/>
            <a:chOff x="0" y="0"/>
            <a:chExt cx="7573075" cy="5357951"/>
          </a:xfrm>
        </p:grpSpPr>
        <p:sp>
          <p:nvSpPr>
            <p:cNvPr id="11" name="Freeform 11"/>
            <p:cNvSpPr/>
            <p:nvPr/>
          </p:nvSpPr>
          <p:spPr>
            <a:xfrm>
              <a:off x="0" y="0"/>
              <a:ext cx="7573137" cy="5358003"/>
            </a:xfrm>
            <a:custGeom>
              <a:avLst/>
              <a:gdLst/>
              <a:ahLst/>
              <a:cxnLst/>
              <a:rect l="l" t="t" r="r" b="b"/>
              <a:pathLst>
                <a:path w="7573137" h="5358003">
                  <a:moveTo>
                    <a:pt x="0" y="0"/>
                  </a:moveTo>
                  <a:lnTo>
                    <a:pt x="7573137" y="0"/>
                  </a:lnTo>
                  <a:lnTo>
                    <a:pt x="7573137" y="5358003"/>
                  </a:lnTo>
                  <a:lnTo>
                    <a:pt x="0" y="5358003"/>
                  </a:lnTo>
                  <a:lnTo>
                    <a:pt x="0" y="0"/>
                  </a:lnTo>
                  <a:close/>
                </a:path>
              </a:pathLst>
            </a:custGeom>
            <a:blipFill>
              <a:blip r:embed="rId4"/>
              <a:stretch>
                <a:fillRect t="-1"/>
              </a:stretch>
            </a:blipFill>
          </p:spPr>
          <p:txBody>
            <a:bodyPr/>
            <a:lstStyle/>
            <a:p>
              <a:endParaRPr lang="en-PH"/>
            </a:p>
          </p:txBody>
        </p:sp>
      </p:grpSp>
      <p:sp>
        <p:nvSpPr>
          <p:cNvPr id="12" name="Freeform 12"/>
          <p:cNvSpPr/>
          <p:nvPr/>
        </p:nvSpPr>
        <p:spPr>
          <a:xfrm>
            <a:off x="5981902" y="9445528"/>
            <a:ext cx="5910993" cy="841472"/>
          </a:xfrm>
          <a:custGeom>
            <a:avLst/>
            <a:gdLst/>
            <a:ahLst/>
            <a:cxnLst/>
            <a:rect l="l" t="t" r="r" b="b"/>
            <a:pathLst>
              <a:path w="5910993" h="841472">
                <a:moveTo>
                  <a:pt x="0" y="0"/>
                </a:moveTo>
                <a:lnTo>
                  <a:pt x="5910993" y="0"/>
                </a:lnTo>
                <a:lnTo>
                  <a:pt x="5910993" y="841472"/>
                </a:lnTo>
                <a:lnTo>
                  <a:pt x="0" y="84147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PH"/>
          </a:p>
        </p:txBody>
      </p:sp>
      <p:grpSp>
        <p:nvGrpSpPr>
          <p:cNvPr id="13" name="Group 13"/>
          <p:cNvGrpSpPr/>
          <p:nvPr/>
        </p:nvGrpSpPr>
        <p:grpSpPr>
          <a:xfrm>
            <a:off x="5981902" y="9725320"/>
            <a:ext cx="5910993" cy="388449"/>
            <a:chOff x="0" y="0"/>
            <a:chExt cx="7881324" cy="517932"/>
          </a:xfrm>
        </p:grpSpPr>
        <p:sp>
          <p:nvSpPr>
            <p:cNvPr id="14" name="Freeform 14"/>
            <p:cNvSpPr/>
            <p:nvPr/>
          </p:nvSpPr>
          <p:spPr>
            <a:xfrm>
              <a:off x="0" y="0"/>
              <a:ext cx="7881324" cy="517932"/>
            </a:xfrm>
            <a:custGeom>
              <a:avLst/>
              <a:gdLst/>
              <a:ahLst/>
              <a:cxnLst/>
              <a:rect l="l" t="t" r="r" b="b"/>
              <a:pathLst>
                <a:path w="7881324" h="517932">
                  <a:moveTo>
                    <a:pt x="0" y="0"/>
                  </a:moveTo>
                  <a:lnTo>
                    <a:pt x="7881324" y="0"/>
                  </a:lnTo>
                  <a:lnTo>
                    <a:pt x="7881324" y="517932"/>
                  </a:lnTo>
                  <a:lnTo>
                    <a:pt x="0" y="517932"/>
                  </a:lnTo>
                  <a:close/>
                </a:path>
              </a:pathLst>
            </a:custGeom>
            <a:solidFill>
              <a:srgbClr val="000000">
                <a:alpha val="0"/>
              </a:srgbClr>
            </a:solidFill>
          </p:spPr>
          <p:txBody>
            <a:bodyPr/>
            <a:lstStyle/>
            <a:p>
              <a:endParaRPr lang="en-PH"/>
            </a:p>
          </p:txBody>
        </p:sp>
        <p:sp>
          <p:nvSpPr>
            <p:cNvPr id="15" name="TextBox 15"/>
            <p:cNvSpPr txBox="1"/>
            <p:nvPr/>
          </p:nvSpPr>
          <p:spPr>
            <a:xfrm>
              <a:off x="0" y="-38100"/>
              <a:ext cx="7881324" cy="556032"/>
            </a:xfrm>
            <a:prstGeom prst="rect">
              <a:avLst/>
            </a:prstGeom>
          </p:spPr>
          <p:txBody>
            <a:bodyPr lIns="0" tIns="0" rIns="0" bIns="0" rtlCol="0" anchor="t"/>
            <a:lstStyle/>
            <a:p>
              <a:pPr algn="ctr">
                <a:lnSpc>
                  <a:spcPts val="3264"/>
                </a:lnSpc>
              </a:pPr>
              <a:r>
                <a:rPr lang="en-US" sz="2331" spc="349" dirty="0">
                  <a:solidFill>
                    <a:srgbClr val="FFFFFF"/>
                  </a:solidFill>
                  <a:latin typeface="Century Gothic Paneuropean"/>
                  <a:ea typeface="Century Gothic Paneuropean"/>
                  <a:cs typeface="Century Gothic Paneuropean"/>
                  <a:sym typeface="Century Gothic Paneuropean"/>
                </a:rPr>
                <a:t>WWW.CHIROONPURPOSE.COM</a:t>
              </a:r>
            </a:p>
          </p:txBody>
        </p:sp>
      </p:grpSp>
      <p:grpSp>
        <p:nvGrpSpPr>
          <p:cNvPr id="16" name="Group 16"/>
          <p:cNvGrpSpPr/>
          <p:nvPr/>
        </p:nvGrpSpPr>
        <p:grpSpPr>
          <a:xfrm>
            <a:off x="5594765" y="951744"/>
            <a:ext cx="10728021" cy="2370343"/>
            <a:chOff x="0" y="-629850"/>
            <a:chExt cx="12962193" cy="3160457"/>
          </a:xfrm>
        </p:grpSpPr>
        <p:sp>
          <p:nvSpPr>
            <p:cNvPr id="17" name="Freeform 17"/>
            <p:cNvSpPr/>
            <p:nvPr/>
          </p:nvSpPr>
          <p:spPr>
            <a:xfrm>
              <a:off x="0" y="0"/>
              <a:ext cx="12557152" cy="2530607"/>
            </a:xfrm>
            <a:custGeom>
              <a:avLst/>
              <a:gdLst/>
              <a:ahLst/>
              <a:cxnLst/>
              <a:rect l="l" t="t" r="r" b="b"/>
              <a:pathLst>
                <a:path w="12557152" h="2530607">
                  <a:moveTo>
                    <a:pt x="0" y="0"/>
                  </a:moveTo>
                  <a:lnTo>
                    <a:pt x="12557152" y="0"/>
                  </a:lnTo>
                  <a:lnTo>
                    <a:pt x="12557152" y="2530607"/>
                  </a:lnTo>
                  <a:lnTo>
                    <a:pt x="0" y="2530607"/>
                  </a:lnTo>
                  <a:close/>
                </a:path>
              </a:pathLst>
            </a:custGeom>
            <a:solidFill>
              <a:srgbClr val="000000">
                <a:alpha val="0"/>
              </a:srgbClr>
            </a:solidFill>
          </p:spPr>
          <p:txBody>
            <a:bodyPr/>
            <a:lstStyle/>
            <a:p>
              <a:endParaRPr lang="en-PH"/>
            </a:p>
          </p:txBody>
        </p:sp>
        <p:sp>
          <p:nvSpPr>
            <p:cNvPr id="18" name="TextBox 18"/>
            <p:cNvSpPr txBox="1"/>
            <p:nvPr/>
          </p:nvSpPr>
          <p:spPr>
            <a:xfrm>
              <a:off x="405041" y="-629850"/>
              <a:ext cx="12557152" cy="2502032"/>
            </a:xfrm>
            <a:prstGeom prst="rect">
              <a:avLst/>
            </a:prstGeom>
          </p:spPr>
          <p:txBody>
            <a:bodyPr lIns="0" tIns="0" rIns="0" bIns="0" rtlCol="0" anchor="t"/>
            <a:lstStyle/>
            <a:p>
              <a:pPr algn="l">
                <a:lnSpc>
                  <a:spcPts val="7359"/>
                </a:lnSpc>
              </a:pPr>
              <a:r>
                <a:rPr lang="en-US" sz="6500" b="1" spc="62" dirty="0">
                  <a:solidFill>
                    <a:srgbClr val="FFFFFF"/>
                  </a:solidFill>
                  <a:latin typeface="Century Gothic Paneuropean Heavy"/>
                  <a:ea typeface="Century Gothic Paneuropean Heavy"/>
                  <a:cs typeface="Century Gothic Paneuropean Heavy"/>
                  <a:sym typeface="Century Gothic Paneuropean Heavy"/>
                </a:rPr>
                <a:t>Clavicle Fracture and Subluxation Impact Infant Function</a:t>
              </a:r>
            </a:p>
          </p:txBody>
        </p:sp>
      </p:grpSp>
      <p:sp>
        <p:nvSpPr>
          <p:cNvPr id="21" name="TextBox 21"/>
          <p:cNvSpPr txBox="1"/>
          <p:nvPr/>
        </p:nvSpPr>
        <p:spPr>
          <a:xfrm>
            <a:off x="5929993" y="4525982"/>
            <a:ext cx="8802567" cy="2065318"/>
          </a:xfrm>
          <a:prstGeom prst="rect">
            <a:avLst/>
          </a:prstGeom>
        </p:spPr>
        <p:txBody>
          <a:bodyPr lIns="0" tIns="0" rIns="0" bIns="0" rtlCol="0" anchor="t"/>
          <a:lstStyle/>
          <a:p>
            <a:pPr>
              <a:lnSpc>
                <a:spcPts val="4799"/>
              </a:lnSpc>
            </a:pPr>
            <a:r>
              <a:rPr lang="en-US" sz="3500" dirty="0">
                <a:solidFill>
                  <a:srgbClr val="FFFFFF"/>
                </a:solidFill>
                <a:latin typeface="Century Gothic Paneuropean"/>
                <a:ea typeface="Century Gothic Paneuropean"/>
                <a:cs typeface="Century Gothic Paneuropean"/>
                <a:sym typeface="Century Gothic Paneuropean"/>
              </a:rPr>
              <a:t>The infant had a notable right clavicle fracture with associated muscle hypertonicity and vertebral subluxations affecting cervical and thoracic regions.</a:t>
            </a:r>
          </a:p>
        </p:txBody>
      </p:sp>
      <p:grpSp>
        <p:nvGrpSpPr>
          <p:cNvPr id="22" name="Group 22"/>
          <p:cNvGrpSpPr/>
          <p:nvPr/>
        </p:nvGrpSpPr>
        <p:grpSpPr>
          <a:xfrm>
            <a:off x="5981902" y="7585428"/>
            <a:ext cx="8275445" cy="1139472"/>
            <a:chOff x="-1" y="0"/>
            <a:chExt cx="10085609" cy="1519296"/>
          </a:xfrm>
        </p:grpSpPr>
        <p:sp>
          <p:nvSpPr>
            <p:cNvPr id="23" name="Freeform 23"/>
            <p:cNvSpPr/>
            <p:nvPr/>
          </p:nvSpPr>
          <p:spPr>
            <a:xfrm>
              <a:off x="0" y="0"/>
              <a:ext cx="9680566" cy="1105004"/>
            </a:xfrm>
            <a:custGeom>
              <a:avLst/>
              <a:gdLst/>
              <a:ahLst/>
              <a:cxnLst/>
              <a:rect l="l" t="t" r="r" b="b"/>
              <a:pathLst>
                <a:path w="9680566" h="1105004">
                  <a:moveTo>
                    <a:pt x="0" y="0"/>
                  </a:moveTo>
                  <a:lnTo>
                    <a:pt x="9680566" y="0"/>
                  </a:lnTo>
                  <a:lnTo>
                    <a:pt x="9680566" y="1105004"/>
                  </a:lnTo>
                  <a:lnTo>
                    <a:pt x="0" y="1105004"/>
                  </a:lnTo>
                  <a:close/>
                </a:path>
              </a:pathLst>
            </a:custGeom>
            <a:solidFill>
              <a:srgbClr val="000000">
                <a:alpha val="0"/>
              </a:srgbClr>
            </a:solidFill>
          </p:spPr>
          <p:txBody>
            <a:bodyPr/>
            <a:lstStyle/>
            <a:p>
              <a:endParaRPr lang="en-PH"/>
            </a:p>
          </p:txBody>
        </p:sp>
        <p:sp>
          <p:nvSpPr>
            <p:cNvPr id="24" name="TextBox 24"/>
            <p:cNvSpPr txBox="1"/>
            <p:nvPr/>
          </p:nvSpPr>
          <p:spPr>
            <a:xfrm>
              <a:off x="-1" y="376192"/>
              <a:ext cx="10085609" cy="1143104"/>
            </a:xfrm>
            <a:prstGeom prst="rect">
              <a:avLst/>
            </a:prstGeom>
          </p:spPr>
          <p:txBody>
            <a:bodyPr lIns="0" tIns="0" rIns="0" bIns="0" rtlCol="0" anchor="t"/>
            <a:lstStyle/>
            <a:p>
              <a:pPr algn="l">
                <a:lnSpc>
                  <a:spcPts val="2240"/>
                </a:lnSpc>
              </a:pPr>
              <a:r>
                <a:rPr lang="en-US" sz="1600" dirty="0">
                  <a:solidFill>
                    <a:srgbClr val="FFFFFF"/>
                  </a:solidFill>
                  <a:latin typeface="Century Gothic Paneuropean"/>
                  <a:ea typeface="Century Gothic Paneuropean"/>
                  <a:cs typeface="Century Gothic Paneuropean"/>
                  <a:sym typeface="Century Gothic Paneuropean"/>
                </a:rPr>
                <a:t>Dorough A, Alcantara J. J Pediatr Matern Fam Health Chiropr. 2025 May;2025:29–44.</a:t>
              </a:r>
            </a:p>
          </p:txBody>
        </p:sp>
      </p:grpSp>
      <p:grpSp>
        <p:nvGrpSpPr>
          <p:cNvPr id="8" name="Group 8"/>
          <p:cNvGrpSpPr/>
          <p:nvPr/>
        </p:nvGrpSpPr>
        <p:grpSpPr>
          <a:xfrm>
            <a:off x="-1066800" y="-1104900"/>
            <a:ext cx="3568927" cy="3568927"/>
            <a:chOff x="0" y="0"/>
            <a:chExt cx="4758569" cy="4758569"/>
          </a:xfrm>
        </p:grpSpPr>
        <p:sp>
          <p:nvSpPr>
            <p:cNvPr id="9" name="Freeform 9"/>
            <p:cNvSpPr/>
            <p:nvPr/>
          </p:nvSpPr>
          <p:spPr>
            <a:xfrm>
              <a:off x="0" y="0"/>
              <a:ext cx="4758690" cy="4758563"/>
            </a:xfrm>
            <a:custGeom>
              <a:avLst/>
              <a:gdLst/>
              <a:ahLst/>
              <a:cxnLst/>
              <a:rect l="l" t="t" r="r" b="b"/>
              <a:pathLst>
                <a:path w="4758690" h="4758563">
                  <a:moveTo>
                    <a:pt x="2379345" y="0"/>
                  </a:moveTo>
                  <a:cubicBezTo>
                    <a:pt x="1065276" y="0"/>
                    <a:pt x="0" y="1065276"/>
                    <a:pt x="0" y="2379345"/>
                  </a:cubicBezTo>
                  <a:cubicBezTo>
                    <a:pt x="0" y="3693414"/>
                    <a:pt x="1065276" y="4758563"/>
                    <a:pt x="2379345" y="4758563"/>
                  </a:cubicBezTo>
                  <a:cubicBezTo>
                    <a:pt x="3693414" y="4758563"/>
                    <a:pt x="4758690" y="3693287"/>
                    <a:pt x="4758690" y="2379218"/>
                  </a:cubicBezTo>
                  <a:cubicBezTo>
                    <a:pt x="4758690" y="1065149"/>
                    <a:pt x="3693287" y="0"/>
                    <a:pt x="2379345" y="0"/>
                  </a:cubicBezTo>
                  <a:close/>
                </a:path>
              </a:pathLst>
            </a:custGeom>
            <a:solidFill>
              <a:srgbClr val="86EAE9"/>
            </a:solidFill>
          </p:spPr>
          <p:txBody>
            <a:bodyPr/>
            <a:lstStyle/>
            <a:p>
              <a:endParaRPr lang="en-PH"/>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231B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4DA720-4B0B-6F17-8B46-8CE4585680F5}"/>
              </a:ext>
            </a:extLst>
          </p:cNvPr>
          <p:cNvPicPr>
            <a:picLocks noChangeAspect="1"/>
          </p:cNvPicPr>
          <p:nvPr/>
        </p:nvPicPr>
        <p:blipFill>
          <a:blip r:embed="rId2" cstate="print">
            <a:alphaModFix amt="50000"/>
            <a:extLst>
              <a:ext uri="{28A0092B-C50C-407E-A947-70E740481C1C}">
                <a14:useLocalDpi xmlns:a14="http://schemas.microsoft.com/office/drawing/2010/main" val="0"/>
              </a:ext>
            </a:extLst>
          </a:blip>
          <a:srcRect t="7739" b="7739"/>
          <a:stretch/>
        </p:blipFill>
        <p:spPr>
          <a:xfrm>
            <a:off x="-5688" y="-1"/>
            <a:ext cx="18364199" cy="10363201"/>
          </a:xfrm>
          <a:prstGeom prst="rect">
            <a:avLst/>
          </a:prstGeom>
        </p:spPr>
      </p:pic>
      <p:grpSp>
        <p:nvGrpSpPr>
          <p:cNvPr id="2" name="Group 2"/>
          <p:cNvGrpSpPr/>
          <p:nvPr/>
        </p:nvGrpSpPr>
        <p:grpSpPr>
          <a:xfrm>
            <a:off x="0" y="0"/>
            <a:ext cx="18364200" cy="10363200"/>
            <a:chOff x="0" y="0"/>
            <a:chExt cx="24485600" cy="13817600"/>
          </a:xfrm>
        </p:grpSpPr>
        <p:sp>
          <p:nvSpPr>
            <p:cNvPr id="3" name="Freeform 3"/>
            <p:cNvSpPr/>
            <p:nvPr/>
          </p:nvSpPr>
          <p:spPr>
            <a:xfrm>
              <a:off x="0" y="0"/>
              <a:ext cx="24485600" cy="13817600"/>
            </a:xfrm>
            <a:custGeom>
              <a:avLst/>
              <a:gdLst/>
              <a:ahLst/>
              <a:cxnLst/>
              <a:rect l="l" t="t" r="r" b="b"/>
              <a:pathLst>
                <a:path w="24485600" h="13817600">
                  <a:moveTo>
                    <a:pt x="16891" y="0"/>
                  </a:moveTo>
                  <a:lnTo>
                    <a:pt x="24468710" y="0"/>
                  </a:lnTo>
                  <a:cubicBezTo>
                    <a:pt x="24478107" y="0"/>
                    <a:pt x="24485600" y="7620"/>
                    <a:pt x="24485600" y="16891"/>
                  </a:cubicBezTo>
                  <a:lnTo>
                    <a:pt x="24485600" y="13800710"/>
                  </a:lnTo>
                  <a:cubicBezTo>
                    <a:pt x="24485600" y="13810107"/>
                    <a:pt x="24477980" y="13817600"/>
                    <a:pt x="24468710" y="13817600"/>
                  </a:cubicBezTo>
                  <a:lnTo>
                    <a:pt x="16891" y="13817600"/>
                  </a:lnTo>
                  <a:cubicBezTo>
                    <a:pt x="7493" y="13817600"/>
                    <a:pt x="0" y="13809980"/>
                    <a:pt x="0" y="13800710"/>
                  </a:cubicBezTo>
                  <a:lnTo>
                    <a:pt x="0" y="16891"/>
                  </a:lnTo>
                  <a:cubicBezTo>
                    <a:pt x="0" y="7620"/>
                    <a:pt x="7620" y="0"/>
                    <a:pt x="16891" y="0"/>
                  </a:cubicBezTo>
                  <a:moveTo>
                    <a:pt x="16891" y="33909"/>
                  </a:moveTo>
                  <a:lnTo>
                    <a:pt x="16891" y="16891"/>
                  </a:lnTo>
                  <a:lnTo>
                    <a:pt x="33909" y="16891"/>
                  </a:lnTo>
                  <a:lnTo>
                    <a:pt x="33909" y="13800710"/>
                  </a:lnTo>
                  <a:lnTo>
                    <a:pt x="16891" y="13800710"/>
                  </a:lnTo>
                  <a:lnTo>
                    <a:pt x="16891" y="13783819"/>
                  </a:lnTo>
                  <a:lnTo>
                    <a:pt x="24468710" y="13783819"/>
                  </a:lnTo>
                  <a:lnTo>
                    <a:pt x="24468710" y="13800710"/>
                  </a:lnTo>
                  <a:lnTo>
                    <a:pt x="24451819" y="13800710"/>
                  </a:lnTo>
                  <a:lnTo>
                    <a:pt x="24451819" y="16891"/>
                  </a:lnTo>
                  <a:lnTo>
                    <a:pt x="24468710" y="16891"/>
                  </a:lnTo>
                  <a:lnTo>
                    <a:pt x="24468710" y="33909"/>
                  </a:lnTo>
                  <a:lnTo>
                    <a:pt x="16891" y="33909"/>
                  </a:lnTo>
                  <a:close/>
                </a:path>
              </a:pathLst>
            </a:custGeom>
            <a:solidFill>
              <a:srgbClr val="FFFFFF"/>
            </a:solidFill>
          </p:spPr>
          <p:txBody>
            <a:bodyPr/>
            <a:lstStyle/>
            <a:p>
              <a:endParaRPr lang="en-PH"/>
            </a:p>
          </p:txBody>
        </p:sp>
      </p:grpSp>
      <p:sp>
        <p:nvSpPr>
          <p:cNvPr id="6" name="Freeform 6"/>
          <p:cNvSpPr/>
          <p:nvPr/>
        </p:nvSpPr>
        <p:spPr>
          <a:xfrm>
            <a:off x="16473377" y="8618631"/>
            <a:ext cx="3879627" cy="3879627"/>
          </a:xfrm>
          <a:custGeom>
            <a:avLst/>
            <a:gdLst/>
            <a:ahLst/>
            <a:cxnLst/>
            <a:rect l="l" t="t" r="r" b="b"/>
            <a:pathLst>
              <a:path w="3879627" h="3879627">
                <a:moveTo>
                  <a:pt x="0" y="0"/>
                </a:moveTo>
                <a:lnTo>
                  <a:pt x="3879627" y="0"/>
                </a:lnTo>
                <a:lnTo>
                  <a:pt x="3879627" y="3879627"/>
                </a:lnTo>
                <a:lnTo>
                  <a:pt x="0" y="387962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PH"/>
          </a:p>
        </p:txBody>
      </p:sp>
      <p:sp>
        <p:nvSpPr>
          <p:cNvPr id="7" name="Freeform 7"/>
          <p:cNvSpPr/>
          <p:nvPr/>
        </p:nvSpPr>
        <p:spPr>
          <a:xfrm>
            <a:off x="14408373" y="6407373"/>
            <a:ext cx="3879627" cy="3879627"/>
          </a:xfrm>
          <a:custGeom>
            <a:avLst/>
            <a:gdLst/>
            <a:ahLst/>
            <a:cxnLst/>
            <a:rect l="l" t="t" r="r" b="b"/>
            <a:pathLst>
              <a:path w="3879627" h="3879627">
                <a:moveTo>
                  <a:pt x="0" y="0"/>
                </a:moveTo>
                <a:lnTo>
                  <a:pt x="3879627" y="0"/>
                </a:lnTo>
                <a:lnTo>
                  <a:pt x="3879627" y="3879627"/>
                </a:lnTo>
                <a:lnTo>
                  <a:pt x="0" y="387962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PH"/>
          </a:p>
        </p:txBody>
      </p:sp>
      <p:grpSp>
        <p:nvGrpSpPr>
          <p:cNvPr id="8" name="Group 8"/>
          <p:cNvGrpSpPr/>
          <p:nvPr/>
        </p:nvGrpSpPr>
        <p:grpSpPr>
          <a:xfrm>
            <a:off x="-1093894" y="-1076562"/>
            <a:ext cx="3568927" cy="3568927"/>
            <a:chOff x="0" y="0"/>
            <a:chExt cx="4758569" cy="4758569"/>
          </a:xfrm>
        </p:grpSpPr>
        <p:sp>
          <p:nvSpPr>
            <p:cNvPr id="9" name="Freeform 9"/>
            <p:cNvSpPr/>
            <p:nvPr/>
          </p:nvSpPr>
          <p:spPr>
            <a:xfrm>
              <a:off x="0" y="0"/>
              <a:ext cx="4758690" cy="4758563"/>
            </a:xfrm>
            <a:custGeom>
              <a:avLst/>
              <a:gdLst/>
              <a:ahLst/>
              <a:cxnLst/>
              <a:rect l="l" t="t" r="r" b="b"/>
              <a:pathLst>
                <a:path w="4758690" h="4758563">
                  <a:moveTo>
                    <a:pt x="2379345" y="0"/>
                  </a:moveTo>
                  <a:cubicBezTo>
                    <a:pt x="1065276" y="0"/>
                    <a:pt x="0" y="1065276"/>
                    <a:pt x="0" y="2379345"/>
                  </a:cubicBezTo>
                  <a:cubicBezTo>
                    <a:pt x="0" y="3693414"/>
                    <a:pt x="1065276" y="4758563"/>
                    <a:pt x="2379345" y="4758563"/>
                  </a:cubicBezTo>
                  <a:cubicBezTo>
                    <a:pt x="3693414" y="4758563"/>
                    <a:pt x="4758690" y="3693287"/>
                    <a:pt x="4758690" y="2379218"/>
                  </a:cubicBezTo>
                  <a:cubicBezTo>
                    <a:pt x="4758690" y="1065149"/>
                    <a:pt x="3693287" y="0"/>
                    <a:pt x="2379345" y="0"/>
                  </a:cubicBezTo>
                  <a:close/>
                </a:path>
              </a:pathLst>
            </a:custGeom>
            <a:solidFill>
              <a:srgbClr val="86EAE9"/>
            </a:solidFill>
          </p:spPr>
          <p:txBody>
            <a:bodyPr/>
            <a:lstStyle/>
            <a:p>
              <a:endParaRPr lang="en-PH"/>
            </a:p>
          </p:txBody>
        </p:sp>
      </p:grpSp>
      <p:grpSp>
        <p:nvGrpSpPr>
          <p:cNvPr id="10" name="Group 10"/>
          <p:cNvGrpSpPr/>
          <p:nvPr/>
        </p:nvGrpSpPr>
        <p:grpSpPr>
          <a:xfrm>
            <a:off x="13522594" y="6350179"/>
            <a:ext cx="5679806" cy="4018463"/>
            <a:chOff x="0" y="0"/>
            <a:chExt cx="7573075" cy="5357951"/>
          </a:xfrm>
        </p:grpSpPr>
        <p:sp>
          <p:nvSpPr>
            <p:cNvPr id="11" name="Freeform 11"/>
            <p:cNvSpPr/>
            <p:nvPr/>
          </p:nvSpPr>
          <p:spPr>
            <a:xfrm>
              <a:off x="0" y="0"/>
              <a:ext cx="7573137" cy="5358003"/>
            </a:xfrm>
            <a:custGeom>
              <a:avLst/>
              <a:gdLst/>
              <a:ahLst/>
              <a:cxnLst/>
              <a:rect l="l" t="t" r="r" b="b"/>
              <a:pathLst>
                <a:path w="7573137" h="5358003">
                  <a:moveTo>
                    <a:pt x="0" y="0"/>
                  </a:moveTo>
                  <a:lnTo>
                    <a:pt x="7573137" y="0"/>
                  </a:lnTo>
                  <a:lnTo>
                    <a:pt x="7573137" y="5358003"/>
                  </a:lnTo>
                  <a:lnTo>
                    <a:pt x="0" y="5358003"/>
                  </a:lnTo>
                  <a:lnTo>
                    <a:pt x="0" y="0"/>
                  </a:lnTo>
                  <a:close/>
                </a:path>
              </a:pathLst>
            </a:custGeom>
            <a:blipFill>
              <a:blip r:embed="rId5"/>
              <a:stretch>
                <a:fillRect t="-1"/>
              </a:stretch>
            </a:blipFill>
          </p:spPr>
          <p:txBody>
            <a:bodyPr/>
            <a:lstStyle/>
            <a:p>
              <a:endParaRPr lang="en-PH"/>
            </a:p>
          </p:txBody>
        </p:sp>
      </p:grpSp>
      <p:sp>
        <p:nvSpPr>
          <p:cNvPr id="12" name="Freeform 12"/>
          <p:cNvSpPr/>
          <p:nvPr/>
        </p:nvSpPr>
        <p:spPr>
          <a:xfrm>
            <a:off x="5981902" y="9445528"/>
            <a:ext cx="5910993" cy="841472"/>
          </a:xfrm>
          <a:custGeom>
            <a:avLst/>
            <a:gdLst/>
            <a:ahLst/>
            <a:cxnLst/>
            <a:rect l="l" t="t" r="r" b="b"/>
            <a:pathLst>
              <a:path w="5910993" h="841472">
                <a:moveTo>
                  <a:pt x="0" y="0"/>
                </a:moveTo>
                <a:lnTo>
                  <a:pt x="5910993" y="0"/>
                </a:lnTo>
                <a:lnTo>
                  <a:pt x="5910993" y="841472"/>
                </a:lnTo>
                <a:lnTo>
                  <a:pt x="0" y="8414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grpSp>
        <p:nvGrpSpPr>
          <p:cNvPr id="13" name="Group 13"/>
          <p:cNvGrpSpPr/>
          <p:nvPr/>
        </p:nvGrpSpPr>
        <p:grpSpPr>
          <a:xfrm>
            <a:off x="5981902" y="9725320"/>
            <a:ext cx="5910993" cy="388449"/>
            <a:chOff x="0" y="0"/>
            <a:chExt cx="7881324" cy="517932"/>
          </a:xfrm>
        </p:grpSpPr>
        <p:sp>
          <p:nvSpPr>
            <p:cNvPr id="14" name="Freeform 14"/>
            <p:cNvSpPr/>
            <p:nvPr/>
          </p:nvSpPr>
          <p:spPr>
            <a:xfrm>
              <a:off x="0" y="0"/>
              <a:ext cx="7881324" cy="517932"/>
            </a:xfrm>
            <a:custGeom>
              <a:avLst/>
              <a:gdLst/>
              <a:ahLst/>
              <a:cxnLst/>
              <a:rect l="l" t="t" r="r" b="b"/>
              <a:pathLst>
                <a:path w="7881324" h="517932">
                  <a:moveTo>
                    <a:pt x="0" y="0"/>
                  </a:moveTo>
                  <a:lnTo>
                    <a:pt x="7881324" y="0"/>
                  </a:lnTo>
                  <a:lnTo>
                    <a:pt x="7881324" y="517932"/>
                  </a:lnTo>
                  <a:lnTo>
                    <a:pt x="0" y="517932"/>
                  </a:lnTo>
                  <a:close/>
                </a:path>
              </a:pathLst>
            </a:custGeom>
            <a:solidFill>
              <a:srgbClr val="000000">
                <a:alpha val="0"/>
              </a:srgbClr>
            </a:solidFill>
          </p:spPr>
          <p:txBody>
            <a:bodyPr/>
            <a:lstStyle/>
            <a:p>
              <a:endParaRPr lang="en-PH"/>
            </a:p>
          </p:txBody>
        </p:sp>
        <p:sp>
          <p:nvSpPr>
            <p:cNvPr id="15" name="TextBox 15"/>
            <p:cNvSpPr txBox="1"/>
            <p:nvPr/>
          </p:nvSpPr>
          <p:spPr>
            <a:xfrm>
              <a:off x="0" y="-38100"/>
              <a:ext cx="7881324" cy="556032"/>
            </a:xfrm>
            <a:prstGeom prst="rect">
              <a:avLst/>
            </a:prstGeom>
          </p:spPr>
          <p:txBody>
            <a:bodyPr lIns="0" tIns="0" rIns="0" bIns="0" rtlCol="0" anchor="t"/>
            <a:lstStyle/>
            <a:p>
              <a:pPr algn="ctr">
                <a:lnSpc>
                  <a:spcPts val="3264"/>
                </a:lnSpc>
              </a:pPr>
              <a:r>
                <a:rPr lang="en-US" sz="2331" spc="349">
                  <a:solidFill>
                    <a:srgbClr val="FFFFFF"/>
                  </a:solidFill>
                  <a:latin typeface="Century Gothic Paneuropean"/>
                  <a:ea typeface="Century Gothic Paneuropean"/>
                  <a:cs typeface="Century Gothic Paneuropean"/>
                  <a:sym typeface="Century Gothic Paneuropean"/>
                </a:rPr>
                <a:t>WWW.CHIROONPURPOSE.COM</a:t>
              </a:r>
            </a:p>
          </p:txBody>
        </p:sp>
      </p:grpSp>
      <p:grpSp>
        <p:nvGrpSpPr>
          <p:cNvPr id="16" name="Group 16"/>
          <p:cNvGrpSpPr/>
          <p:nvPr/>
        </p:nvGrpSpPr>
        <p:grpSpPr>
          <a:xfrm>
            <a:off x="2475031" y="2092178"/>
            <a:ext cx="13998345" cy="2504211"/>
            <a:chOff x="-1" y="-808341"/>
            <a:chExt cx="15800757" cy="3338948"/>
          </a:xfrm>
        </p:grpSpPr>
        <p:sp>
          <p:nvSpPr>
            <p:cNvPr id="17" name="Freeform 17"/>
            <p:cNvSpPr/>
            <p:nvPr/>
          </p:nvSpPr>
          <p:spPr>
            <a:xfrm>
              <a:off x="0" y="0"/>
              <a:ext cx="15800756" cy="2530607"/>
            </a:xfrm>
            <a:custGeom>
              <a:avLst/>
              <a:gdLst/>
              <a:ahLst/>
              <a:cxnLst/>
              <a:rect l="l" t="t" r="r" b="b"/>
              <a:pathLst>
                <a:path w="15800756" h="2530607">
                  <a:moveTo>
                    <a:pt x="0" y="0"/>
                  </a:moveTo>
                  <a:lnTo>
                    <a:pt x="15800756" y="0"/>
                  </a:lnTo>
                  <a:lnTo>
                    <a:pt x="15800756" y="2530607"/>
                  </a:lnTo>
                  <a:lnTo>
                    <a:pt x="0" y="2530607"/>
                  </a:lnTo>
                  <a:close/>
                </a:path>
              </a:pathLst>
            </a:custGeom>
            <a:solidFill>
              <a:srgbClr val="000000">
                <a:alpha val="0"/>
              </a:srgbClr>
            </a:solidFill>
          </p:spPr>
          <p:txBody>
            <a:bodyPr/>
            <a:lstStyle/>
            <a:p>
              <a:endParaRPr lang="en-PH"/>
            </a:p>
          </p:txBody>
        </p:sp>
        <p:sp>
          <p:nvSpPr>
            <p:cNvPr id="18" name="TextBox 18"/>
            <p:cNvSpPr txBox="1"/>
            <p:nvPr/>
          </p:nvSpPr>
          <p:spPr>
            <a:xfrm>
              <a:off x="-1" y="-808341"/>
              <a:ext cx="15800756" cy="2502032"/>
            </a:xfrm>
            <a:prstGeom prst="rect">
              <a:avLst/>
            </a:prstGeom>
          </p:spPr>
          <p:txBody>
            <a:bodyPr lIns="0" tIns="0" rIns="0" bIns="0" rtlCol="0" anchor="t"/>
            <a:lstStyle/>
            <a:p>
              <a:pPr algn="l">
                <a:lnSpc>
                  <a:spcPts val="7359"/>
                </a:lnSpc>
              </a:pPr>
              <a:r>
                <a:rPr lang="en-US" sz="6500" b="1" spc="64" dirty="0">
                  <a:solidFill>
                    <a:srgbClr val="FFFFFF"/>
                  </a:solidFill>
                  <a:latin typeface="Century Gothic Paneuropean Heavy"/>
                  <a:ea typeface="Century Gothic Paneuropean Heavy"/>
                  <a:cs typeface="Century Gothic Paneuropean Heavy"/>
                  <a:sym typeface="Century Gothic Paneuropean Heavy"/>
                </a:rPr>
                <a:t>Prenatal Chiropractic and Midwifery Care Turned Breech Baby</a:t>
              </a:r>
            </a:p>
          </p:txBody>
        </p:sp>
      </p:grpSp>
      <p:grpSp>
        <p:nvGrpSpPr>
          <p:cNvPr id="19" name="Group 19"/>
          <p:cNvGrpSpPr/>
          <p:nvPr/>
        </p:nvGrpSpPr>
        <p:grpSpPr>
          <a:xfrm>
            <a:off x="2475033" y="5600700"/>
            <a:ext cx="11621967" cy="2701112"/>
            <a:chOff x="0" y="0"/>
            <a:chExt cx="10314356" cy="3601483"/>
          </a:xfrm>
        </p:grpSpPr>
        <p:sp>
          <p:nvSpPr>
            <p:cNvPr id="20" name="Freeform 20"/>
            <p:cNvSpPr/>
            <p:nvPr/>
          </p:nvSpPr>
          <p:spPr>
            <a:xfrm>
              <a:off x="0" y="0"/>
              <a:ext cx="10314356" cy="3601483"/>
            </a:xfrm>
            <a:custGeom>
              <a:avLst/>
              <a:gdLst/>
              <a:ahLst/>
              <a:cxnLst/>
              <a:rect l="l" t="t" r="r" b="b"/>
              <a:pathLst>
                <a:path w="10314356" h="3601483">
                  <a:moveTo>
                    <a:pt x="0" y="0"/>
                  </a:moveTo>
                  <a:lnTo>
                    <a:pt x="10314356" y="0"/>
                  </a:lnTo>
                  <a:lnTo>
                    <a:pt x="10314356" y="3601483"/>
                  </a:lnTo>
                  <a:lnTo>
                    <a:pt x="0" y="3601483"/>
                  </a:lnTo>
                  <a:close/>
                </a:path>
              </a:pathLst>
            </a:custGeom>
            <a:solidFill>
              <a:srgbClr val="000000">
                <a:alpha val="0"/>
              </a:srgbClr>
            </a:solidFill>
          </p:spPr>
          <p:txBody>
            <a:bodyPr/>
            <a:lstStyle/>
            <a:p>
              <a:endParaRPr lang="en-PH"/>
            </a:p>
          </p:txBody>
        </p:sp>
        <p:sp>
          <p:nvSpPr>
            <p:cNvPr id="21" name="TextBox 21"/>
            <p:cNvSpPr txBox="1"/>
            <p:nvPr/>
          </p:nvSpPr>
          <p:spPr>
            <a:xfrm>
              <a:off x="0" y="47625"/>
              <a:ext cx="10314356" cy="3553858"/>
            </a:xfrm>
            <a:prstGeom prst="rect">
              <a:avLst/>
            </a:prstGeom>
          </p:spPr>
          <p:txBody>
            <a:bodyPr lIns="0" tIns="0" rIns="0" bIns="0" rtlCol="0" anchor="t"/>
            <a:lstStyle/>
            <a:p>
              <a:pPr>
                <a:lnSpc>
                  <a:spcPts val="4799"/>
                </a:lnSpc>
              </a:pPr>
              <a:r>
                <a:rPr lang="en-US" sz="4000" dirty="0">
                  <a:solidFill>
                    <a:srgbClr val="FFFFFF"/>
                  </a:solidFill>
                  <a:latin typeface="Century Gothic Paneuropean"/>
                  <a:ea typeface="Century Gothic Paneuropean"/>
                  <a:cs typeface="Century Gothic Paneuropean"/>
                  <a:sym typeface="Century Gothic Paneuropean"/>
                </a:rPr>
                <a:t>At 35 weeks, cephalic positioning was confirmed by both ultrasound and abdominal palpation.</a:t>
              </a:r>
            </a:p>
          </p:txBody>
        </p:sp>
      </p:grpSp>
      <p:grpSp>
        <p:nvGrpSpPr>
          <p:cNvPr id="22" name="Group 22"/>
          <p:cNvGrpSpPr/>
          <p:nvPr/>
        </p:nvGrpSpPr>
        <p:grpSpPr>
          <a:xfrm>
            <a:off x="2475032" y="8319139"/>
            <a:ext cx="8105095" cy="598983"/>
            <a:chOff x="0" y="0"/>
            <a:chExt cx="10806793" cy="798644"/>
          </a:xfrm>
        </p:grpSpPr>
        <p:sp>
          <p:nvSpPr>
            <p:cNvPr id="23" name="Freeform 23"/>
            <p:cNvSpPr/>
            <p:nvPr/>
          </p:nvSpPr>
          <p:spPr>
            <a:xfrm>
              <a:off x="0" y="0"/>
              <a:ext cx="10806793" cy="798644"/>
            </a:xfrm>
            <a:custGeom>
              <a:avLst/>
              <a:gdLst/>
              <a:ahLst/>
              <a:cxnLst/>
              <a:rect l="l" t="t" r="r" b="b"/>
              <a:pathLst>
                <a:path w="10806793" h="798644">
                  <a:moveTo>
                    <a:pt x="0" y="0"/>
                  </a:moveTo>
                  <a:lnTo>
                    <a:pt x="10806793" y="0"/>
                  </a:lnTo>
                  <a:lnTo>
                    <a:pt x="10806793" y="798644"/>
                  </a:lnTo>
                  <a:lnTo>
                    <a:pt x="0" y="798644"/>
                  </a:lnTo>
                  <a:close/>
                </a:path>
              </a:pathLst>
            </a:custGeom>
            <a:solidFill>
              <a:srgbClr val="000000">
                <a:alpha val="0"/>
              </a:srgbClr>
            </a:solidFill>
          </p:spPr>
          <p:txBody>
            <a:bodyPr/>
            <a:lstStyle/>
            <a:p>
              <a:endParaRPr lang="en-PH"/>
            </a:p>
          </p:txBody>
        </p:sp>
        <p:sp>
          <p:nvSpPr>
            <p:cNvPr id="24" name="TextBox 24"/>
            <p:cNvSpPr txBox="1"/>
            <p:nvPr/>
          </p:nvSpPr>
          <p:spPr>
            <a:xfrm>
              <a:off x="0" y="-38100"/>
              <a:ext cx="10806793" cy="836744"/>
            </a:xfrm>
            <a:prstGeom prst="rect">
              <a:avLst/>
            </a:prstGeom>
          </p:spPr>
          <p:txBody>
            <a:bodyPr lIns="0" tIns="0" rIns="0" bIns="0" rtlCol="0" anchor="t"/>
            <a:lstStyle/>
            <a:p>
              <a:pPr algn="l">
                <a:lnSpc>
                  <a:spcPts val="2240"/>
                </a:lnSpc>
              </a:pPr>
              <a:r>
                <a:rPr lang="en-US" sz="1600" dirty="0">
                  <a:solidFill>
                    <a:srgbClr val="FFFFFF"/>
                  </a:solidFill>
                  <a:latin typeface="Century Gothic Paneuropean"/>
                  <a:ea typeface="Century Gothic Paneuropean"/>
                  <a:cs typeface="Century Gothic Paneuropean"/>
                  <a:sym typeface="Century Gothic Paneuropean"/>
                </a:rPr>
                <a:t>Hosaka K, Alcantara J. J Pediatr Matern Fam Health Chiropr. 2025 Jun;2025:58–69</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231B1"/>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1A79E701-B1D8-23C2-425D-40AA0D8AB515}"/>
              </a:ext>
            </a:extLst>
          </p:cNvPr>
          <p:cNvPicPr>
            <a:picLocks noChangeAspect="1"/>
          </p:cNvPicPr>
          <p:nvPr/>
        </p:nvPicPr>
        <p:blipFill>
          <a:blip r:embed="rId2" cstate="print">
            <a:alphaModFix amt="85000"/>
            <a:extLst>
              <a:ext uri="{28A0092B-C50C-407E-A947-70E740481C1C}">
                <a14:useLocalDpi xmlns:a14="http://schemas.microsoft.com/office/drawing/2010/main" val="0"/>
              </a:ext>
            </a:extLst>
          </a:blip>
          <a:srcRect t="3458" r="15146" b="3458"/>
          <a:stretch>
            <a:fillRect/>
          </a:stretch>
        </p:blipFill>
        <p:spPr>
          <a:xfrm>
            <a:off x="12052817" y="38100"/>
            <a:ext cx="6235184" cy="10287000"/>
          </a:xfrm>
          <a:prstGeom prst="rect">
            <a:avLst/>
          </a:prstGeom>
        </p:spPr>
      </p:pic>
      <p:grpSp>
        <p:nvGrpSpPr>
          <p:cNvPr id="2" name="Group 2"/>
          <p:cNvGrpSpPr/>
          <p:nvPr/>
        </p:nvGrpSpPr>
        <p:grpSpPr>
          <a:xfrm>
            <a:off x="0" y="0"/>
            <a:ext cx="18364200" cy="10363200"/>
            <a:chOff x="0" y="0"/>
            <a:chExt cx="24485600" cy="13817600"/>
          </a:xfrm>
        </p:grpSpPr>
        <p:sp>
          <p:nvSpPr>
            <p:cNvPr id="3" name="Freeform 3"/>
            <p:cNvSpPr/>
            <p:nvPr/>
          </p:nvSpPr>
          <p:spPr>
            <a:xfrm>
              <a:off x="0" y="0"/>
              <a:ext cx="24485600" cy="13817600"/>
            </a:xfrm>
            <a:custGeom>
              <a:avLst/>
              <a:gdLst/>
              <a:ahLst/>
              <a:cxnLst/>
              <a:rect l="l" t="t" r="r" b="b"/>
              <a:pathLst>
                <a:path w="24485600" h="13817600">
                  <a:moveTo>
                    <a:pt x="16891" y="0"/>
                  </a:moveTo>
                  <a:lnTo>
                    <a:pt x="24468710" y="0"/>
                  </a:lnTo>
                  <a:cubicBezTo>
                    <a:pt x="24478107" y="0"/>
                    <a:pt x="24485600" y="7620"/>
                    <a:pt x="24485600" y="16891"/>
                  </a:cubicBezTo>
                  <a:lnTo>
                    <a:pt x="24485600" y="13800710"/>
                  </a:lnTo>
                  <a:cubicBezTo>
                    <a:pt x="24485600" y="13810107"/>
                    <a:pt x="24477980" y="13817600"/>
                    <a:pt x="24468710" y="13817600"/>
                  </a:cubicBezTo>
                  <a:lnTo>
                    <a:pt x="16891" y="13817600"/>
                  </a:lnTo>
                  <a:cubicBezTo>
                    <a:pt x="7493" y="13817600"/>
                    <a:pt x="0" y="13809980"/>
                    <a:pt x="0" y="13800710"/>
                  </a:cubicBezTo>
                  <a:lnTo>
                    <a:pt x="0" y="16891"/>
                  </a:lnTo>
                  <a:cubicBezTo>
                    <a:pt x="0" y="7620"/>
                    <a:pt x="7620" y="0"/>
                    <a:pt x="16891" y="0"/>
                  </a:cubicBezTo>
                  <a:moveTo>
                    <a:pt x="16891" y="33909"/>
                  </a:moveTo>
                  <a:lnTo>
                    <a:pt x="16891" y="16891"/>
                  </a:lnTo>
                  <a:lnTo>
                    <a:pt x="33909" y="16891"/>
                  </a:lnTo>
                  <a:lnTo>
                    <a:pt x="33909" y="13800710"/>
                  </a:lnTo>
                  <a:lnTo>
                    <a:pt x="16891" y="13800710"/>
                  </a:lnTo>
                  <a:lnTo>
                    <a:pt x="16891" y="13783819"/>
                  </a:lnTo>
                  <a:lnTo>
                    <a:pt x="24468710" y="13783819"/>
                  </a:lnTo>
                  <a:lnTo>
                    <a:pt x="24468710" y="13800710"/>
                  </a:lnTo>
                  <a:lnTo>
                    <a:pt x="24451819" y="13800710"/>
                  </a:lnTo>
                  <a:lnTo>
                    <a:pt x="24451819" y="16891"/>
                  </a:lnTo>
                  <a:lnTo>
                    <a:pt x="24468710" y="16891"/>
                  </a:lnTo>
                  <a:lnTo>
                    <a:pt x="24468710" y="33909"/>
                  </a:lnTo>
                  <a:lnTo>
                    <a:pt x="16891" y="33909"/>
                  </a:lnTo>
                  <a:close/>
                </a:path>
              </a:pathLst>
            </a:custGeom>
            <a:solidFill>
              <a:srgbClr val="FFFFFF"/>
            </a:solidFill>
          </p:spPr>
          <p:txBody>
            <a:bodyPr/>
            <a:lstStyle/>
            <a:p>
              <a:endParaRPr lang="en-PH"/>
            </a:p>
          </p:txBody>
        </p:sp>
      </p:grpSp>
      <p:sp>
        <p:nvSpPr>
          <p:cNvPr id="4" name="Freeform 4"/>
          <p:cNvSpPr/>
          <p:nvPr/>
        </p:nvSpPr>
        <p:spPr>
          <a:xfrm>
            <a:off x="16473377" y="8618631"/>
            <a:ext cx="3879627" cy="3879627"/>
          </a:xfrm>
          <a:custGeom>
            <a:avLst/>
            <a:gdLst/>
            <a:ahLst/>
            <a:cxnLst/>
            <a:rect l="l" t="t" r="r" b="b"/>
            <a:pathLst>
              <a:path w="3879627" h="3879627">
                <a:moveTo>
                  <a:pt x="0" y="0"/>
                </a:moveTo>
                <a:lnTo>
                  <a:pt x="3879627" y="0"/>
                </a:lnTo>
                <a:lnTo>
                  <a:pt x="3879627" y="3879627"/>
                </a:lnTo>
                <a:lnTo>
                  <a:pt x="0" y="387962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PH"/>
          </a:p>
        </p:txBody>
      </p:sp>
      <p:sp>
        <p:nvSpPr>
          <p:cNvPr id="5" name="Freeform 5"/>
          <p:cNvSpPr/>
          <p:nvPr/>
        </p:nvSpPr>
        <p:spPr>
          <a:xfrm>
            <a:off x="14484573" y="6407373"/>
            <a:ext cx="3879627" cy="3879627"/>
          </a:xfrm>
          <a:custGeom>
            <a:avLst/>
            <a:gdLst/>
            <a:ahLst/>
            <a:cxnLst/>
            <a:rect l="l" t="t" r="r" b="b"/>
            <a:pathLst>
              <a:path w="3879627" h="3879627">
                <a:moveTo>
                  <a:pt x="0" y="0"/>
                </a:moveTo>
                <a:lnTo>
                  <a:pt x="3879627" y="0"/>
                </a:lnTo>
                <a:lnTo>
                  <a:pt x="3879627" y="3879627"/>
                </a:lnTo>
                <a:lnTo>
                  <a:pt x="0" y="387962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PH"/>
          </a:p>
        </p:txBody>
      </p:sp>
      <p:grpSp>
        <p:nvGrpSpPr>
          <p:cNvPr id="6" name="Group 6"/>
          <p:cNvGrpSpPr/>
          <p:nvPr/>
        </p:nvGrpSpPr>
        <p:grpSpPr>
          <a:xfrm>
            <a:off x="2362201" y="1647458"/>
            <a:ext cx="9220200" cy="2974518"/>
            <a:chOff x="0" y="0"/>
            <a:chExt cx="12870780" cy="3966024"/>
          </a:xfrm>
        </p:grpSpPr>
        <p:sp>
          <p:nvSpPr>
            <p:cNvPr id="7" name="Freeform 7"/>
            <p:cNvSpPr/>
            <p:nvPr/>
          </p:nvSpPr>
          <p:spPr>
            <a:xfrm>
              <a:off x="0" y="0"/>
              <a:ext cx="12870780" cy="2530607"/>
            </a:xfrm>
            <a:custGeom>
              <a:avLst/>
              <a:gdLst/>
              <a:ahLst/>
              <a:cxnLst/>
              <a:rect l="l" t="t" r="r" b="b"/>
              <a:pathLst>
                <a:path w="12870780" h="2530607">
                  <a:moveTo>
                    <a:pt x="0" y="0"/>
                  </a:moveTo>
                  <a:lnTo>
                    <a:pt x="12870780" y="0"/>
                  </a:lnTo>
                  <a:lnTo>
                    <a:pt x="12870780" y="2530607"/>
                  </a:lnTo>
                  <a:lnTo>
                    <a:pt x="0" y="2530607"/>
                  </a:lnTo>
                  <a:close/>
                </a:path>
              </a:pathLst>
            </a:custGeom>
            <a:solidFill>
              <a:srgbClr val="000000">
                <a:alpha val="0"/>
              </a:srgbClr>
            </a:solidFill>
          </p:spPr>
          <p:txBody>
            <a:bodyPr/>
            <a:lstStyle/>
            <a:p>
              <a:endParaRPr lang="en-PH"/>
            </a:p>
          </p:txBody>
        </p:sp>
        <p:sp>
          <p:nvSpPr>
            <p:cNvPr id="8" name="TextBox 8"/>
            <p:cNvSpPr txBox="1"/>
            <p:nvPr/>
          </p:nvSpPr>
          <p:spPr>
            <a:xfrm>
              <a:off x="0" y="28575"/>
              <a:ext cx="12870780" cy="3937449"/>
            </a:xfrm>
            <a:prstGeom prst="rect">
              <a:avLst/>
            </a:prstGeom>
          </p:spPr>
          <p:txBody>
            <a:bodyPr lIns="0" tIns="0" rIns="0" bIns="0" rtlCol="0" anchor="t"/>
            <a:lstStyle/>
            <a:p>
              <a:pPr algn="l">
                <a:lnSpc>
                  <a:spcPts val="7359"/>
                </a:lnSpc>
              </a:pPr>
              <a:r>
                <a:rPr lang="en-US" sz="6500" b="1" spc="62" dirty="0">
                  <a:solidFill>
                    <a:srgbClr val="FFFFFF"/>
                  </a:solidFill>
                  <a:latin typeface="Century Gothic Paneuropean Heavy"/>
                  <a:ea typeface="Century Gothic Paneuropean Heavy"/>
                  <a:cs typeface="Century Gothic Paneuropean Heavy"/>
                  <a:sym typeface="Century Gothic Paneuropean Heavy"/>
                </a:rPr>
                <a:t>Collaborative Care Overcomes Transverse Lie</a:t>
              </a:r>
            </a:p>
          </p:txBody>
        </p:sp>
      </p:grpSp>
      <p:grpSp>
        <p:nvGrpSpPr>
          <p:cNvPr id="9" name="Group 9"/>
          <p:cNvGrpSpPr/>
          <p:nvPr/>
        </p:nvGrpSpPr>
        <p:grpSpPr>
          <a:xfrm>
            <a:off x="-1093894" y="-1076562"/>
            <a:ext cx="3568927" cy="3568927"/>
            <a:chOff x="0" y="0"/>
            <a:chExt cx="4758569" cy="4758569"/>
          </a:xfrm>
        </p:grpSpPr>
        <p:sp>
          <p:nvSpPr>
            <p:cNvPr id="10" name="Freeform 10"/>
            <p:cNvSpPr/>
            <p:nvPr/>
          </p:nvSpPr>
          <p:spPr>
            <a:xfrm>
              <a:off x="0" y="0"/>
              <a:ext cx="4758690" cy="4758563"/>
            </a:xfrm>
            <a:custGeom>
              <a:avLst/>
              <a:gdLst/>
              <a:ahLst/>
              <a:cxnLst/>
              <a:rect l="l" t="t" r="r" b="b"/>
              <a:pathLst>
                <a:path w="4758690" h="4758563">
                  <a:moveTo>
                    <a:pt x="2379345" y="0"/>
                  </a:moveTo>
                  <a:cubicBezTo>
                    <a:pt x="1065276" y="0"/>
                    <a:pt x="0" y="1065276"/>
                    <a:pt x="0" y="2379345"/>
                  </a:cubicBezTo>
                  <a:cubicBezTo>
                    <a:pt x="0" y="3693414"/>
                    <a:pt x="1065276" y="4758563"/>
                    <a:pt x="2379345" y="4758563"/>
                  </a:cubicBezTo>
                  <a:cubicBezTo>
                    <a:pt x="3693414" y="4758563"/>
                    <a:pt x="4758690" y="3693287"/>
                    <a:pt x="4758690" y="2379218"/>
                  </a:cubicBezTo>
                  <a:cubicBezTo>
                    <a:pt x="4758690" y="1065149"/>
                    <a:pt x="3693287" y="0"/>
                    <a:pt x="2379345" y="0"/>
                  </a:cubicBezTo>
                  <a:close/>
                </a:path>
              </a:pathLst>
            </a:custGeom>
            <a:solidFill>
              <a:srgbClr val="86EAE9"/>
            </a:solidFill>
          </p:spPr>
          <p:txBody>
            <a:bodyPr/>
            <a:lstStyle/>
            <a:p>
              <a:endParaRPr lang="en-PH"/>
            </a:p>
          </p:txBody>
        </p:sp>
      </p:grpSp>
      <p:sp>
        <p:nvSpPr>
          <p:cNvPr id="14" name="Freeform 14"/>
          <p:cNvSpPr/>
          <p:nvPr/>
        </p:nvSpPr>
        <p:spPr>
          <a:xfrm>
            <a:off x="5981902" y="9445528"/>
            <a:ext cx="5910993" cy="841472"/>
          </a:xfrm>
          <a:custGeom>
            <a:avLst/>
            <a:gdLst/>
            <a:ahLst/>
            <a:cxnLst/>
            <a:rect l="l" t="t" r="r" b="b"/>
            <a:pathLst>
              <a:path w="5910993" h="841472">
                <a:moveTo>
                  <a:pt x="0" y="0"/>
                </a:moveTo>
                <a:lnTo>
                  <a:pt x="5910993" y="0"/>
                </a:lnTo>
                <a:lnTo>
                  <a:pt x="5910993" y="841472"/>
                </a:lnTo>
                <a:lnTo>
                  <a:pt x="0" y="84147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PH"/>
          </a:p>
        </p:txBody>
      </p:sp>
      <p:grpSp>
        <p:nvGrpSpPr>
          <p:cNvPr id="15" name="Group 15"/>
          <p:cNvGrpSpPr/>
          <p:nvPr/>
        </p:nvGrpSpPr>
        <p:grpSpPr>
          <a:xfrm>
            <a:off x="2366682" y="4493022"/>
            <a:ext cx="7615518" cy="2707878"/>
            <a:chOff x="0" y="0"/>
            <a:chExt cx="10972800" cy="3610505"/>
          </a:xfrm>
        </p:grpSpPr>
        <p:sp>
          <p:nvSpPr>
            <p:cNvPr id="16" name="Freeform 16"/>
            <p:cNvSpPr/>
            <p:nvPr/>
          </p:nvSpPr>
          <p:spPr>
            <a:xfrm>
              <a:off x="0" y="0"/>
              <a:ext cx="10972800" cy="2801383"/>
            </a:xfrm>
            <a:custGeom>
              <a:avLst/>
              <a:gdLst/>
              <a:ahLst/>
              <a:cxnLst/>
              <a:rect l="l" t="t" r="r" b="b"/>
              <a:pathLst>
                <a:path w="10972800" h="2801383">
                  <a:moveTo>
                    <a:pt x="0" y="0"/>
                  </a:moveTo>
                  <a:lnTo>
                    <a:pt x="10972800" y="0"/>
                  </a:lnTo>
                  <a:lnTo>
                    <a:pt x="10972800" y="2801383"/>
                  </a:lnTo>
                  <a:lnTo>
                    <a:pt x="0" y="2801383"/>
                  </a:lnTo>
                  <a:close/>
                </a:path>
              </a:pathLst>
            </a:custGeom>
            <a:solidFill>
              <a:srgbClr val="000000">
                <a:alpha val="0"/>
              </a:srgbClr>
            </a:solidFill>
          </p:spPr>
          <p:txBody>
            <a:bodyPr/>
            <a:lstStyle/>
            <a:p>
              <a:endParaRPr lang="en-PH"/>
            </a:p>
          </p:txBody>
        </p:sp>
        <p:sp>
          <p:nvSpPr>
            <p:cNvPr id="17" name="TextBox 17"/>
            <p:cNvSpPr txBox="1"/>
            <p:nvPr/>
          </p:nvSpPr>
          <p:spPr>
            <a:xfrm>
              <a:off x="0" y="856747"/>
              <a:ext cx="10972800" cy="2753758"/>
            </a:xfrm>
            <a:prstGeom prst="rect">
              <a:avLst/>
            </a:prstGeom>
          </p:spPr>
          <p:txBody>
            <a:bodyPr lIns="0" tIns="0" rIns="0" bIns="0" rtlCol="0" anchor="t"/>
            <a:lstStyle/>
            <a:p>
              <a:pPr>
                <a:lnSpc>
                  <a:spcPts val="4799"/>
                </a:lnSpc>
              </a:pPr>
              <a:r>
                <a:rPr lang="en-US" sz="4000" dirty="0">
                  <a:solidFill>
                    <a:srgbClr val="FFFFFF"/>
                  </a:solidFill>
                  <a:latin typeface="Century Gothic Paneuropean"/>
                  <a:ea typeface="Century Gothic Paneuropean"/>
                  <a:cs typeface="Century Gothic Paneuropean"/>
                  <a:sym typeface="Century Gothic Paneuropean"/>
                </a:rPr>
                <a:t>Chiropractic adjustments and Webster Technique were utilized alongside midwifery care to resolve transverse lie presentation.</a:t>
              </a:r>
            </a:p>
          </p:txBody>
        </p:sp>
      </p:grpSp>
      <p:sp>
        <p:nvSpPr>
          <p:cNvPr id="20" name="TextBox 20"/>
          <p:cNvSpPr txBox="1"/>
          <p:nvPr/>
        </p:nvSpPr>
        <p:spPr>
          <a:xfrm>
            <a:off x="2362200" y="8935542"/>
            <a:ext cx="8115300" cy="627558"/>
          </a:xfrm>
          <a:prstGeom prst="rect">
            <a:avLst/>
          </a:prstGeom>
        </p:spPr>
        <p:txBody>
          <a:bodyPr lIns="0" tIns="0" rIns="0" bIns="0" rtlCol="0" anchor="t"/>
          <a:lstStyle/>
          <a:p>
            <a:pPr algn="l">
              <a:lnSpc>
                <a:spcPts val="2240"/>
              </a:lnSpc>
            </a:pPr>
            <a:r>
              <a:rPr lang="en-US" sz="1600" dirty="0">
                <a:solidFill>
                  <a:srgbClr val="FFFFFF"/>
                </a:solidFill>
                <a:latin typeface="Century Gothic Paneuropean"/>
                <a:ea typeface="Century Gothic Paneuropean"/>
                <a:cs typeface="Century Gothic Paneuropean"/>
                <a:sym typeface="Century Gothic Paneuropean"/>
              </a:rPr>
              <a:t>Hosaka K, Alcantara J. J Pediatr Matern Fam Health Chiropr. 2025 Jun;2025:58–69</a:t>
            </a:r>
          </a:p>
        </p:txBody>
      </p:sp>
      <p:grpSp>
        <p:nvGrpSpPr>
          <p:cNvPr id="21" name="Group 21"/>
          <p:cNvGrpSpPr/>
          <p:nvPr/>
        </p:nvGrpSpPr>
        <p:grpSpPr>
          <a:xfrm>
            <a:off x="5981902" y="9725320"/>
            <a:ext cx="5910993" cy="388449"/>
            <a:chOff x="0" y="0"/>
            <a:chExt cx="7881324" cy="517932"/>
          </a:xfrm>
        </p:grpSpPr>
        <p:sp>
          <p:nvSpPr>
            <p:cNvPr id="22" name="Freeform 22"/>
            <p:cNvSpPr/>
            <p:nvPr/>
          </p:nvSpPr>
          <p:spPr>
            <a:xfrm>
              <a:off x="0" y="0"/>
              <a:ext cx="7881324" cy="517932"/>
            </a:xfrm>
            <a:custGeom>
              <a:avLst/>
              <a:gdLst/>
              <a:ahLst/>
              <a:cxnLst/>
              <a:rect l="l" t="t" r="r" b="b"/>
              <a:pathLst>
                <a:path w="7881324" h="517932">
                  <a:moveTo>
                    <a:pt x="0" y="0"/>
                  </a:moveTo>
                  <a:lnTo>
                    <a:pt x="7881324" y="0"/>
                  </a:lnTo>
                  <a:lnTo>
                    <a:pt x="7881324" y="517932"/>
                  </a:lnTo>
                  <a:lnTo>
                    <a:pt x="0" y="517932"/>
                  </a:lnTo>
                  <a:close/>
                </a:path>
              </a:pathLst>
            </a:custGeom>
            <a:solidFill>
              <a:srgbClr val="000000">
                <a:alpha val="0"/>
              </a:srgbClr>
            </a:solidFill>
          </p:spPr>
          <p:txBody>
            <a:bodyPr/>
            <a:lstStyle/>
            <a:p>
              <a:endParaRPr lang="en-PH"/>
            </a:p>
          </p:txBody>
        </p:sp>
        <p:sp>
          <p:nvSpPr>
            <p:cNvPr id="23" name="TextBox 23"/>
            <p:cNvSpPr txBox="1"/>
            <p:nvPr/>
          </p:nvSpPr>
          <p:spPr>
            <a:xfrm>
              <a:off x="0" y="-38100"/>
              <a:ext cx="7881324" cy="556032"/>
            </a:xfrm>
            <a:prstGeom prst="rect">
              <a:avLst/>
            </a:prstGeom>
          </p:spPr>
          <p:txBody>
            <a:bodyPr lIns="0" tIns="0" rIns="0" bIns="0" rtlCol="0" anchor="t"/>
            <a:lstStyle/>
            <a:p>
              <a:pPr algn="ctr">
                <a:lnSpc>
                  <a:spcPts val="3264"/>
                </a:lnSpc>
              </a:pPr>
              <a:r>
                <a:rPr lang="en-US" sz="2331" spc="349">
                  <a:solidFill>
                    <a:srgbClr val="FFFFFF"/>
                  </a:solidFill>
                  <a:latin typeface="Century Gothic Paneuropean"/>
                  <a:ea typeface="Century Gothic Paneuropean"/>
                  <a:cs typeface="Century Gothic Paneuropean"/>
                  <a:sym typeface="Century Gothic Paneuropean"/>
                </a:rPr>
                <a:t>WWW.CHIROONPURPOSE.COM</a:t>
              </a:r>
            </a:p>
          </p:txBody>
        </p:sp>
      </p:grpSp>
      <p:grpSp>
        <p:nvGrpSpPr>
          <p:cNvPr id="12" name="Group 12"/>
          <p:cNvGrpSpPr/>
          <p:nvPr/>
        </p:nvGrpSpPr>
        <p:grpSpPr>
          <a:xfrm>
            <a:off x="13627776" y="6364654"/>
            <a:ext cx="5679852" cy="4018502"/>
            <a:chOff x="-27844" y="0"/>
            <a:chExt cx="7573136" cy="5358003"/>
          </a:xfrm>
        </p:grpSpPr>
        <p:sp>
          <p:nvSpPr>
            <p:cNvPr id="13" name="Freeform 13"/>
            <p:cNvSpPr/>
            <p:nvPr/>
          </p:nvSpPr>
          <p:spPr>
            <a:xfrm>
              <a:off x="-27844" y="0"/>
              <a:ext cx="7573136" cy="5358003"/>
            </a:xfrm>
            <a:custGeom>
              <a:avLst/>
              <a:gdLst/>
              <a:ahLst/>
              <a:cxnLst/>
              <a:rect l="l" t="t" r="r" b="b"/>
              <a:pathLst>
                <a:path w="7573137" h="5358003">
                  <a:moveTo>
                    <a:pt x="0" y="0"/>
                  </a:moveTo>
                  <a:lnTo>
                    <a:pt x="7573137" y="0"/>
                  </a:lnTo>
                  <a:lnTo>
                    <a:pt x="7573137" y="5358003"/>
                  </a:lnTo>
                  <a:lnTo>
                    <a:pt x="0" y="5358003"/>
                  </a:lnTo>
                  <a:lnTo>
                    <a:pt x="0" y="0"/>
                  </a:lnTo>
                  <a:close/>
                </a:path>
              </a:pathLst>
            </a:custGeom>
            <a:blipFill>
              <a:blip r:embed="rId7"/>
              <a:stretch>
                <a:fillRect t="-1"/>
              </a:stretch>
            </a:blipFill>
          </p:spPr>
          <p:txBody>
            <a:bodyPr/>
            <a:lstStyle/>
            <a:p>
              <a:endParaRPr lang="en-PH" dirty="0"/>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231B1"/>
        </a:solidFill>
        <a:effectLst/>
      </p:bgPr>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82B1AD66-6479-1A5B-19C5-97B9F9672B53}"/>
              </a:ext>
            </a:extLst>
          </p:cNvPr>
          <p:cNvPicPr>
            <a:picLocks noChangeAspect="1"/>
          </p:cNvPicPr>
          <p:nvPr/>
        </p:nvPicPr>
        <p:blipFill>
          <a:blip r:embed="rId2" cstate="print">
            <a:alphaModFix amt="50000"/>
            <a:extLst>
              <a:ext uri="{28A0092B-C50C-407E-A947-70E740481C1C}">
                <a14:useLocalDpi xmlns:a14="http://schemas.microsoft.com/office/drawing/2010/main" val="0"/>
              </a:ext>
            </a:extLst>
          </a:blip>
          <a:srcRect t="7591" b="7591"/>
          <a:stretch/>
        </p:blipFill>
        <p:spPr>
          <a:xfrm>
            <a:off x="-22746" y="-38100"/>
            <a:ext cx="18364200" cy="10363200"/>
          </a:xfrm>
          <a:prstGeom prst="rect">
            <a:avLst/>
          </a:prstGeom>
        </p:spPr>
      </p:pic>
      <p:grpSp>
        <p:nvGrpSpPr>
          <p:cNvPr id="2" name="Group 2"/>
          <p:cNvGrpSpPr/>
          <p:nvPr/>
        </p:nvGrpSpPr>
        <p:grpSpPr>
          <a:xfrm>
            <a:off x="-76200" y="0"/>
            <a:ext cx="18364200" cy="10363200"/>
            <a:chOff x="0" y="0"/>
            <a:chExt cx="24485600" cy="13817600"/>
          </a:xfrm>
        </p:grpSpPr>
        <p:sp>
          <p:nvSpPr>
            <p:cNvPr id="3" name="Freeform 3"/>
            <p:cNvSpPr/>
            <p:nvPr/>
          </p:nvSpPr>
          <p:spPr>
            <a:xfrm>
              <a:off x="0" y="0"/>
              <a:ext cx="24485600" cy="13817600"/>
            </a:xfrm>
            <a:custGeom>
              <a:avLst/>
              <a:gdLst/>
              <a:ahLst/>
              <a:cxnLst/>
              <a:rect l="l" t="t" r="r" b="b"/>
              <a:pathLst>
                <a:path w="24485600" h="13817600">
                  <a:moveTo>
                    <a:pt x="16891" y="0"/>
                  </a:moveTo>
                  <a:lnTo>
                    <a:pt x="24468710" y="0"/>
                  </a:lnTo>
                  <a:cubicBezTo>
                    <a:pt x="24478107" y="0"/>
                    <a:pt x="24485600" y="7620"/>
                    <a:pt x="24485600" y="16891"/>
                  </a:cubicBezTo>
                  <a:lnTo>
                    <a:pt x="24485600" y="13800710"/>
                  </a:lnTo>
                  <a:cubicBezTo>
                    <a:pt x="24485600" y="13810107"/>
                    <a:pt x="24477980" y="13817600"/>
                    <a:pt x="24468710" y="13817600"/>
                  </a:cubicBezTo>
                  <a:lnTo>
                    <a:pt x="16891" y="13817600"/>
                  </a:lnTo>
                  <a:cubicBezTo>
                    <a:pt x="7493" y="13817600"/>
                    <a:pt x="0" y="13809980"/>
                    <a:pt x="0" y="13800710"/>
                  </a:cubicBezTo>
                  <a:lnTo>
                    <a:pt x="0" y="16891"/>
                  </a:lnTo>
                  <a:cubicBezTo>
                    <a:pt x="0" y="7620"/>
                    <a:pt x="7620" y="0"/>
                    <a:pt x="16891" y="0"/>
                  </a:cubicBezTo>
                  <a:moveTo>
                    <a:pt x="16891" y="33909"/>
                  </a:moveTo>
                  <a:lnTo>
                    <a:pt x="16891" y="16891"/>
                  </a:lnTo>
                  <a:lnTo>
                    <a:pt x="33909" y="16891"/>
                  </a:lnTo>
                  <a:lnTo>
                    <a:pt x="33909" y="13800710"/>
                  </a:lnTo>
                  <a:lnTo>
                    <a:pt x="16891" y="13800710"/>
                  </a:lnTo>
                  <a:lnTo>
                    <a:pt x="16891" y="13783819"/>
                  </a:lnTo>
                  <a:lnTo>
                    <a:pt x="24468710" y="13783819"/>
                  </a:lnTo>
                  <a:lnTo>
                    <a:pt x="24468710" y="13800710"/>
                  </a:lnTo>
                  <a:lnTo>
                    <a:pt x="24451819" y="13800710"/>
                  </a:lnTo>
                  <a:lnTo>
                    <a:pt x="24451819" y="16891"/>
                  </a:lnTo>
                  <a:lnTo>
                    <a:pt x="24468710" y="16891"/>
                  </a:lnTo>
                  <a:lnTo>
                    <a:pt x="24468710" y="33909"/>
                  </a:lnTo>
                  <a:lnTo>
                    <a:pt x="16891" y="33909"/>
                  </a:lnTo>
                  <a:close/>
                </a:path>
              </a:pathLst>
            </a:custGeom>
            <a:solidFill>
              <a:srgbClr val="FFFFFF"/>
            </a:solidFill>
          </p:spPr>
          <p:txBody>
            <a:bodyPr/>
            <a:lstStyle/>
            <a:p>
              <a:endParaRPr lang="en-PH"/>
            </a:p>
          </p:txBody>
        </p:sp>
      </p:grpSp>
      <p:sp>
        <p:nvSpPr>
          <p:cNvPr id="5" name="Freeform 5"/>
          <p:cNvSpPr/>
          <p:nvPr/>
        </p:nvSpPr>
        <p:spPr>
          <a:xfrm>
            <a:off x="16473377" y="8618631"/>
            <a:ext cx="3879627" cy="3879627"/>
          </a:xfrm>
          <a:custGeom>
            <a:avLst/>
            <a:gdLst/>
            <a:ahLst/>
            <a:cxnLst/>
            <a:rect l="l" t="t" r="r" b="b"/>
            <a:pathLst>
              <a:path w="3879627" h="3879627">
                <a:moveTo>
                  <a:pt x="0" y="0"/>
                </a:moveTo>
                <a:lnTo>
                  <a:pt x="3879627" y="0"/>
                </a:lnTo>
                <a:lnTo>
                  <a:pt x="3879627" y="3879627"/>
                </a:lnTo>
                <a:lnTo>
                  <a:pt x="0" y="387962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PH"/>
          </a:p>
        </p:txBody>
      </p:sp>
      <p:sp>
        <p:nvSpPr>
          <p:cNvPr id="6" name="Freeform 6"/>
          <p:cNvSpPr/>
          <p:nvPr/>
        </p:nvSpPr>
        <p:spPr>
          <a:xfrm>
            <a:off x="14408373" y="6407373"/>
            <a:ext cx="3879627" cy="3879627"/>
          </a:xfrm>
          <a:custGeom>
            <a:avLst/>
            <a:gdLst/>
            <a:ahLst/>
            <a:cxnLst/>
            <a:rect l="l" t="t" r="r" b="b"/>
            <a:pathLst>
              <a:path w="3879627" h="3879627">
                <a:moveTo>
                  <a:pt x="0" y="0"/>
                </a:moveTo>
                <a:lnTo>
                  <a:pt x="3879627" y="0"/>
                </a:lnTo>
                <a:lnTo>
                  <a:pt x="3879627" y="3879627"/>
                </a:lnTo>
                <a:lnTo>
                  <a:pt x="0" y="387962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PH"/>
          </a:p>
        </p:txBody>
      </p:sp>
      <p:grpSp>
        <p:nvGrpSpPr>
          <p:cNvPr id="7" name="Group 7"/>
          <p:cNvGrpSpPr/>
          <p:nvPr/>
        </p:nvGrpSpPr>
        <p:grpSpPr>
          <a:xfrm>
            <a:off x="-1093894" y="-1076562"/>
            <a:ext cx="3568927" cy="3568927"/>
            <a:chOff x="0" y="0"/>
            <a:chExt cx="4758569" cy="4758569"/>
          </a:xfrm>
        </p:grpSpPr>
        <p:sp>
          <p:nvSpPr>
            <p:cNvPr id="8" name="Freeform 8"/>
            <p:cNvSpPr/>
            <p:nvPr/>
          </p:nvSpPr>
          <p:spPr>
            <a:xfrm>
              <a:off x="0" y="0"/>
              <a:ext cx="4758690" cy="4758563"/>
            </a:xfrm>
            <a:custGeom>
              <a:avLst/>
              <a:gdLst/>
              <a:ahLst/>
              <a:cxnLst/>
              <a:rect l="l" t="t" r="r" b="b"/>
              <a:pathLst>
                <a:path w="4758690" h="4758563">
                  <a:moveTo>
                    <a:pt x="2379345" y="0"/>
                  </a:moveTo>
                  <a:cubicBezTo>
                    <a:pt x="1065276" y="0"/>
                    <a:pt x="0" y="1065276"/>
                    <a:pt x="0" y="2379345"/>
                  </a:cubicBezTo>
                  <a:cubicBezTo>
                    <a:pt x="0" y="3693414"/>
                    <a:pt x="1065276" y="4758563"/>
                    <a:pt x="2379345" y="4758563"/>
                  </a:cubicBezTo>
                  <a:cubicBezTo>
                    <a:pt x="3693414" y="4758563"/>
                    <a:pt x="4758690" y="3693287"/>
                    <a:pt x="4758690" y="2379218"/>
                  </a:cubicBezTo>
                  <a:cubicBezTo>
                    <a:pt x="4758690" y="1065149"/>
                    <a:pt x="3693287" y="0"/>
                    <a:pt x="2379345" y="0"/>
                  </a:cubicBezTo>
                  <a:close/>
                </a:path>
              </a:pathLst>
            </a:custGeom>
            <a:solidFill>
              <a:srgbClr val="86EAE9"/>
            </a:solidFill>
          </p:spPr>
          <p:txBody>
            <a:bodyPr/>
            <a:lstStyle/>
            <a:p>
              <a:endParaRPr lang="en-PH"/>
            </a:p>
          </p:txBody>
        </p:sp>
      </p:grpSp>
      <p:grpSp>
        <p:nvGrpSpPr>
          <p:cNvPr id="9" name="Group 9"/>
          <p:cNvGrpSpPr/>
          <p:nvPr/>
        </p:nvGrpSpPr>
        <p:grpSpPr>
          <a:xfrm>
            <a:off x="13551825" y="6355622"/>
            <a:ext cx="5679806" cy="4018463"/>
            <a:chOff x="0" y="0"/>
            <a:chExt cx="7573075" cy="5357951"/>
          </a:xfrm>
        </p:grpSpPr>
        <p:sp>
          <p:nvSpPr>
            <p:cNvPr id="10" name="Freeform 10"/>
            <p:cNvSpPr/>
            <p:nvPr/>
          </p:nvSpPr>
          <p:spPr>
            <a:xfrm>
              <a:off x="0" y="0"/>
              <a:ext cx="7573137" cy="5358003"/>
            </a:xfrm>
            <a:custGeom>
              <a:avLst/>
              <a:gdLst/>
              <a:ahLst/>
              <a:cxnLst/>
              <a:rect l="l" t="t" r="r" b="b"/>
              <a:pathLst>
                <a:path w="7573137" h="5358003">
                  <a:moveTo>
                    <a:pt x="0" y="0"/>
                  </a:moveTo>
                  <a:lnTo>
                    <a:pt x="7573137" y="0"/>
                  </a:lnTo>
                  <a:lnTo>
                    <a:pt x="7573137" y="5358003"/>
                  </a:lnTo>
                  <a:lnTo>
                    <a:pt x="0" y="5358003"/>
                  </a:lnTo>
                  <a:lnTo>
                    <a:pt x="0" y="0"/>
                  </a:lnTo>
                  <a:close/>
                </a:path>
              </a:pathLst>
            </a:custGeom>
            <a:blipFill>
              <a:blip r:embed="rId5"/>
              <a:stretch>
                <a:fillRect t="-1"/>
              </a:stretch>
            </a:blipFill>
          </p:spPr>
          <p:txBody>
            <a:bodyPr/>
            <a:lstStyle/>
            <a:p>
              <a:endParaRPr lang="en-PH"/>
            </a:p>
          </p:txBody>
        </p:sp>
      </p:grpSp>
      <p:sp>
        <p:nvSpPr>
          <p:cNvPr id="11" name="Freeform 11"/>
          <p:cNvSpPr/>
          <p:nvPr/>
        </p:nvSpPr>
        <p:spPr>
          <a:xfrm>
            <a:off x="5981902" y="9445528"/>
            <a:ext cx="5910993" cy="841472"/>
          </a:xfrm>
          <a:custGeom>
            <a:avLst/>
            <a:gdLst/>
            <a:ahLst/>
            <a:cxnLst/>
            <a:rect l="l" t="t" r="r" b="b"/>
            <a:pathLst>
              <a:path w="5910993" h="841472">
                <a:moveTo>
                  <a:pt x="0" y="0"/>
                </a:moveTo>
                <a:lnTo>
                  <a:pt x="5910993" y="0"/>
                </a:lnTo>
                <a:lnTo>
                  <a:pt x="5910993" y="841472"/>
                </a:lnTo>
                <a:lnTo>
                  <a:pt x="0" y="8414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grpSp>
        <p:nvGrpSpPr>
          <p:cNvPr id="12" name="Group 12"/>
          <p:cNvGrpSpPr/>
          <p:nvPr/>
        </p:nvGrpSpPr>
        <p:grpSpPr>
          <a:xfrm>
            <a:off x="5981902" y="9725320"/>
            <a:ext cx="5910993" cy="388449"/>
            <a:chOff x="0" y="0"/>
            <a:chExt cx="7881324" cy="517932"/>
          </a:xfrm>
        </p:grpSpPr>
        <p:sp>
          <p:nvSpPr>
            <p:cNvPr id="13" name="Freeform 13"/>
            <p:cNvSpPr/>
            <p:nvPr/>
          </p:nvSpPr>
          <p:spPr>
            <a:xfrm>
              <a:off x="0" y="0"/>
              <a:ext cx="7881324" cy="517932"/>
            </a:xfrm>
            <a:custGeom>
              <a:avLst/>
              <a:gdLst/>
              <a:ahLst/>
              <a:cxnLst/>
              <a:rect l="l" t="t" r="r" b="b"/>
              <a:pathLst>
                <a:path w="7881324" h="517932">
                  <a:moveTo>
                    <a:pt x="0" y="0"/>
                  </a:moveTo>
                  <a:lnTo>
                    <a:pt x="7881324" y="0"/>
                  </a:lnTo>
                  <a:lnTo>
                    <a:pt x="7881324" y="517932"/>
                  </a:lnTo>
                  <a:lnTo>
                    <a:pt x="0" y="517932"/>
                  </a:lnTo>
                  <a:close/>
                </a:path>
              </a:pathLst>
            </a:custGeom>
            <a:solidFill>
              <a:srgbClr val="000000">
                <a:alpha val="0"/>
              </a:srgbClr>
            </a:solidFill>
          </p:spPr>
          <p:txBody>
            <a:bodyPr/>
            <a:lstStyle/>
            <a:p>
              <a:endParaRPr lang="en-PH"/>
            </a:p>
          </p:txBody>
        </p:sp>
        <p:sp>
          <p:nvSpPr>
            <p:cNvPr id="14" name="TextBox 14"/>
            <p:cNvSpPr txBox="1"/>
            <p:nvPr/>
          </p:nvSpPr>
          <p:spPr>
            <a:xfrm>
              <a:off x="0" y="-38100"/>
              <a:ext cx="7881324" cy="556032"/>
            </a:xfrm>
            <a:prstGeom prst="rect">
              <a:avLst/>
            </a:prstGeom>
          </p:spPr>
          <p:txBody>
            <a:bodyPr lIns="0" tIns="0" rIns="0" bIns="0" rtlCol="0" anchor="t"/>
            <a:lstStyle/>
            <a:p>
              <a:pPr algn="ctr">
                <a:lnSpc>
                  <a:spcPts val="3264"/>
                </a:lnSpc>
              </a:pPr>
              <a:r>
                <a:rPr lang="en-US" sz="2331" spc="349">
                  <a:solidFill>
                    <a:srgbClr val="FFFFFF"/>
                  </a:solidFill>
                  <a:latin typeface="Century Gothic Paneuropean"/>
                  <a:ea typeface="Century Gothic Paneuropean"/>
                  <a:cs typeface="Century Gothic Paneuropean"/>
                  <a:sym typeface="Century Gothic Paneuropean"/>
                </a:rPr>
                <a:t>WWW.CHIROONPURPOSE.COM</a:t>
              </a:r>
            </a:p>
          </p:txBody>
        </p:sp>
      </p:grpSp>
      <p:grpSp>
        <p:nvGrpSpPr>
          <p:cNvPr id="15" name="Group 15"/>
          <p:cNvGrpSpPr/>
          <p:nvPr/>
        </p:nvGrpSpPr>
        <p:grpSpPr>
          <a:xfrm>
            <a:off x="2475123" y="1842950"/>
            <a:ext cx="13998253" cy="2256151"/>
            <a:chOff x="0" y="0"/>
            <a:chExt cx="13463835" cy="3008202"/>
          </a:xfrm>
        </p:grpSpPr>
        <p:sp>
          <p:nvSpPr>
            <p:cNvPr id="16" name="Freeform 16"/>
            <p:cNvSpPr/>
            <p:nvPr/>
          </p:nvSpPr>
          <p:spPr>
            <a:xfrm>
              <a:off x="0" y="0"/>
              <a:ext cx="10518557" cy="3008202"/>
            </a:xfrm>
            <a:custGeom>
              <a:avLst/>
              <a:gdLst/>
              <a:ahLst/>
              <a:cxnLst/>
              <a:rect l="l" t="t" r="r" b="b"/>
              <a:pathLst>
                <a:path w="10518557" h="3008202">
                  <a:moveTo>
                    <a:pt x="0" y="0"/>
                  </a:moveTo>
                  <a:lnTo>
                    <a:pt x="10518557" y="0"/>
                  </a:lnTo>
                  <a:lnTo>
                    <a:pt x="10518557" y="3008202"/>
                  </a:lnTo>
                  <a:lnTo>
                    <a:pt x="0" y="3008202"/>
                  </a:lnTo>
                  <a:close/>
                </a:path>
              </a:pathLst>
            </a:custGeom>
            <a:solidFill>
              <a:srgbClr val="000000">
                <a:alpha val="0"/>
              </a:srgbClr>
            </a:solidFill>
          </p:spPr>
          <p:txBody>
            <a:bodyPr/>
            <a:lstStyle/>
            <a:p>
              <a:endParaRPr lang="en-PH"/>
            </a:p>
          </p:txBody>
        </p:sp>
        <p:sp>
          <p:nvSpPr>
            <p:cNvPr id="17" name="TextBox 17"/>
            <p:cNvSpPr txBox="1"/>
            <p:nvPr/>
          </p:nvSpPr>
          <p:spPr>
            <a:xfrm>
              <a:off x="0" y="28575"/>
              <a:ext cx="13463835" cy="2979627"/>
            </a:xfrm>
            <a:prstGeom prst="rect">
              <a:avLst/>
            </a:prstGeom>
          </p:spPr>
          <p:txBody>
            <a:bodyPr lIns="0" tIns="0" rIns="0" bIns="0" rtlCol="0" anchor="t"/>
            <a:lstStyle/>
            <a:p>
              <a:pPr algn="l">
                <a:lnSpc>
                  <a:spcPts val="7359"/>
                </a:lnSpc>
              </a:pPr>
              <a:r>
                <a:rPr lang="en-US" sz="6500" b="1" spc="62" dirty="0">
                  <a:solidFill>
                    <a:srgbClr val="FFFFFF"/>
                  </a:solidFill>
                  <a:latin typeface="Century Gothic Paneuropean Heavy"/>
                  <a:ea typeface="Century Gothic Paneuropean Heavy"/>
                  <a:cs typeface="Century Gothic Paneuropean Heavy"/>
                  <a:sym typeface="Century Gothic Paneuropean Heavy"/>
                </a:rPr>
                <a:t>Posture Linked to Fibromyalgia Pain Levels</a:t>
              </a:r>
            </a:p>
          </p:txBody>
        </p:sp>
      </p:grpSp>
      <p:grpSp>
        <p:nvGrpSpPr>
          <p:cNvPr id="18" name="Group 18"/>
          <p:cNvGrpSpPr/>
          <p:nvPr/>
        </p:nvGrpSpPr>
        <p:grpSpPr>
          <a:xfrm>
            <a:off x="2475124" y="4350318"/>
            <a:ext cx="11164676" cy="2621982"/>
            <a:chOff x="0" y="0"/>
            <a:chExt cx="10464588" cy="2885234"/>
          </a:xfrm>
        </p:grpSpPr>
        <p:sp>
          <p:nvSpPr>
            <p:cNvPr id="19" name="Freeform 19"/>
            <p:cNvSpPr/>
            <p:nvPr/>
          </p:nvSpPr>
          <p:spPr>
            <a:xfrm>
              <a:off x="0" y="0"/>
              <a:ext cx="10464588" cy="2801383"/>
            </a:xfrm>
            <a:custGeom>
              <a:avLst/>
              <a:gdLst/>
              <a:ahLst/>
              <a:cxnLst/>
              <a:rect l="l" t="t" r="r" b="b"/>
              <a:pathLst>
                <a:path w="10464588" h="2801383">
                  <a:moveTo>
                    <a:pt x="0" y="0"/>
                  </a:moveTo>
                  <a:lnTo>
                    <a:pt x="10464588" y="0"/>
                  </a:lnTo>
                  <a:lnTo>
                    <a:pt x="10464588" y="2801383"/>
                  </a:lnTo>
                  <a:lnTo>
                    <a:pt x="0" y="2801383"/>
                  </a:lnTo>
                  <a:close/>
                </a:path>
              </a:pathLst>
            </a:custGeom>
            <a:solidFill>
              <a:srgbClr val="000000">
                <a:alpha val="0"/>
              </a:srgbClr>
            </a:solidFill>
          </p:spPr>
          <p:txBody>
            <a:bodyPr/>
            <a:lstStyle/>
            <a:p>
              <a:endParaRPr lang="en-PH"/>
            </a:p>
          </p:txBody>
        </p:sp>
        <p:sp>
          <p:nvSpPr>
            <p:cNvPr id="20" name="TextBox 20"/>
            <p:cNvSpPr txBox="1"/>
            <p:nvPr/>
          </p:nvSpPr>
          <p:spPr>
            <a:xfrm>
              <a:off x="0" y="131476"/>
              <a:ext cx="10464588" cy="2753758"/>
            </a:xfrm>
            <a:prstGeom prst="rect">
              <a:avLst/>
            </a:prstGeom>
          </p:spPr>
          <p:txBody>
            <a:bodyPr lIns="0" tIns="0" rIns="0" bIns="0" rtlCol="0" anchor="t"/>
            <a:lstStyle/>
            <a:p>
              <a:pPr>
                <a:lnSpc>
                  <a:spcPts val="4799"/>
                </a:lnSpc>
              </a:pPr>
              <a:r>
                <a:rPr lang="en-US" sz="4000" dirty="0">
                  <a:solidFill>
                    <a:srgbClr val="FFFFFF"/>
                  </a:solidFill>
                  <a:latin typeface="Century Gothic Paneuropean"/>
                  <a:ea typeface="Century Gothic Paneuropean"/>
                  <a:cs typeface="Century Gothic Paneuropean"/>
                  <a:sym typeface="Century Gothic Paneuropean"/>
                </a:rPr>
                <a:t>Sagittal imbalance and pelvic obliquity were the strongest predictors of increased scores in the pain, fatigue, and sleep quality outcomes.</a:t>
              </a:r>
            </a:p>
          </p:txBody>
        </p:sp>
      </p:grpSp>
      <p:grpSp>
        <p:nvGrpSpPr>
          <p:cNvPr id="21" name="Group 21"/>
          <p:cNvGrpSpPr/>
          <p:nvPr/>
        </p:nvGrpSpPr>
        <p:grpSpPr>
          <a:xfrm>
            <a:off x="2475124" y="7603418"/>
            <a:ext cx="8357750" cy="679164"/>
            <a:chOff x="0" y="-106908"/>
            <a:chExt cx="11143667" cy="905552"/>
          </a:xfrm>
        </p:grpSpPr>
        <p:sp>
          <p:nvSpPr>
            <p:cNvPr id="22" name="Freeform 22"/>
            <p:cNvSpPr/>
            <p:nvPr/>
          </p:nvSpPr>
          <p:spPr>
            <a:xfrm>
              <a:off x="0" y="0"/>
              <a:ext cx="11047368" cy="798644"/>
            </a:xfrm>
            <a:custGeom>
              <a:avLst/>
              <a:gdLst/>
              <a:ahLst/>
              <a:cxnLst/>
              <a:rect l="l" t="t" r="r" b="b"/>
              <a:pathLst>
                <a:path w="11047368" h="798644">
                  <a:moveTo>
                    <a:pt x="0" y="0"/>
                  </a:moveTo>
                  <a:lnTo>
                    <a:pt x="11047368" y="0"/>
                  </a:lnTo>
                  <a:lnTo>
                    <a:pt x="11047368" y="798644"/>
                  </a:lnTo>
                  <a:lnTo>
                    <a:pt x="0" y="798644"/>
                  </a:lnTo>
                  <a:close/>
                </a:path>
              </a:pathLst>
            </a:custGeom>
            <a:solidFill>
              <a:srgbClr val="000000">
                <a:alpha val="0"/>
              </a:srgbClr>
            </a:solidFill>
          </p:spPr>
          <p:txBody>
            <a:bodyPr/>
            <a:lstStyle/>
            <a:p>
              <a:endParaRPr lang="en-PH"/>
            </a:p>
          </p:txBody>
        </p:sp>
        <p:sp>
          <p:nvSpPr>
            <p:cNvPr id="23" name="TextBox 23"/>
            <p:cNvSpPr txBox="1"/>
            <p:nvPr/>
          </p:nvSpPr>
          <p:spPr>
            <a:xfrm>
              <a:off x="96299" y="-106908"/>
              <a:ext cx="11047368" cy="836744"/>
            </a:xfrm>
            <a:prstGeom prst="rect">
              <a:avLst/>
            </a:prstGeom>
          </p:spPr>
          <p:txBody>
            <a:bodyPr lIns="0" tIns="0" rIns="0" bIns="0" rtlCol="0" anchor="t"/>
            <a:lstStyle/>
            <a:p>
              <a:pPr algn="l">
                <a:lnSpc>
                  <a:spcPts val="2240"/>
                </a:lnSpc>
              </a:pPr>
              <a:r>
                <a:rPr lang="en-US" sz="1600" dirty="0">
                  <a:solidFill>
                    <a:srgbClr val="FFFFFF"/>
                  </a:solidFill>
                  <a:latin typeface="Century Gothic Paneuropean"/>
                  <a:ea typeface="Century Gothic Paneuropean"/>
                  <a:cs typeface="Century Gothic Paneuropean"/>
                  <a:sym typeface="Century Gothic Paneuropean"/>
                </a:rPr>
                <a:t>Moustafa IM, et al. Sci Rep. 2025 Jul;15:22804</a:t>
              </a: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231B1"/>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C57975A9-1002-8ED2-567F-4F515E0FCCB5}"/>
              </a:ext>
            </a:extLst>
          </p:cNvPr>
          <p:cNvPicPr>
            <a:picLocks noChangeAspect="1"/>
          </p:cNvPicPr>
          <p:nvPr/>
        </p:nvPicPr>
        <p:blipFill>
          <a:blip r:embed="rId2" cstate="print">
            <a:alphaModFix amt="50000"/>
            <a:extLst>
              <a:ext uri="{28A0092B-C50C-407E-A947-70E740481C1C}">
                <a14:useLocalDpi xmlns:a14="http://schemas.microsoft.com/office/drawing/2010/main" val="0"/>
              </a:ext>
            </a:extLst>
          </a:blip>
          <a:srcRect l="7512" r="7512"/>
          <a:stretch/>
        </p:blipFill>
        <p:spPr>
          <a:xfrm>
            <a:off x="40973" y="0"/>
            <a:ext cx="8734501" cy="10278843"/>
          </a:xfrm>
          <a:prstGeom prst="rect">
            <a:avLst/>
          </a:prstGeom>
        </p:spPr>
      </p:pic>
      <p:grpSp>
        <p:nvGrpSpPr>
          <p:cNvPr id="2" name="Group 2"/>
          <p:cNvGrpSpPr/>
          <p:nvPr/>
        </p:nvGrpSpPr>
        <p:grpSpPr>
          <a:xfrm>
            <a:off x="48991" y="-17063"/>
            <a:ext cx="18364200" cy="10304063"/>
            <a:chOff x="0" y="0"/>
            <a:chExt cx="24485600" cy="13738751"/>
          </a:xfrm>
        </p:grpSpPr>
        <p:sp>
          <p:nvSpPr>
            <p:cNvPr id="3" name="Freeform 3"/>
            <p:cNvSpPr/>
            <p:nvPr/>
          </p:nvSpPr>
          <p:spPr>
            <a:xfrm>
              <a:off x="0" y="0"/>
              <a:ext cx="24485600" cy="13738751"/>
            </a:xfrm>
            <a:custGeom>
              <a:avLst/>
              <a:gdLst/>
              <a:ahLst/>
              <a:cxnLst/>
              <a:rect l="l" t="t" r="r" b="b"/>
              <a:pathLst>
                <a:path w="24485600" h="13738751">
                  <a:moveTo>
                    <a:pt x="16891" y="0"/>
                  </a:moveTo>
                  <a:lnTo>
                    <a:pt x="24468710" y="0"/>
                  </a:lnTo>
                  <a:cubicBezTo>
                    <a:pt x="24478107" y="0"/>
                    <a:pt x="24485600" y="7577"/>
                    <a:pt x="24485600" y="16795"/>
                  </a:cubicBezTo>
                  <a:lnTo>
                    <a:pt x="24485600" y="13721958"/>
                  </a:lnTo>
                  <a:cubicBezTo>
                    <a:pt x="24485600" y="13731301"/>
                    <a:pt x="24477980" y="13738751"/>
                    <a:pt x="24468710" y="13738751"/>
                  </a:cubicBezTo>
                  <a:lnTo>
                    <a:pt x="16891" y="13738751"/>
                  </a:lnTo>
                  <a:cubicBezTo>
                    <a:pt x="7493" y="13738751"/>
                    <a:pt x="0" y="13731174"/>
                    <a:pt x="0" y="13721958"/>
                  </a:cubicBezTo>
                  <a:lnTo>
                    <a:pt x="0" y="16795"/>
                  </a:lnTo>
                  <a:cubicBezTo>
                    <a:pt x="0" y="7577"/>
                    <a:pt x="7620" y="0"/>
                    <a:pt x="16891" y="0"/>
                  </a:cubicBezTo>
                  <a:moveTo>
                    <a:pt x="16891" y="33716"/>
                  </a:moveTo>
                  <a:lnTo>
                    <a:pt x="16891" y="16795"/>
                  </a:lnTo>
                  <a:lnTo>
                    <a:pt x="33909" y="16795"/>
                  </a:lnTo>
                  <a:lnTo>
                    <a:pt x="33909" y="13721958"/>
                  </a:lnTo>
                  <a:lnTo>
                    <a:pt x="16891" y="13721958"/>
                  </a:lnTo>
                  <a:lnTo>
                    <a:pt x="16891" y="13705163"/>
                  </a:lnTo>
                  <a:lnTo>
                    <a:pt x="24468710" y="13705163"/>
                  </a:lnTo>
                  <a:lnTo>
                    <a:pt x="24468710" y="13721958"/>
                  </a:lnTo>
                  <a:lnTo>
                    <a:pt x="24451819" y="13721958"/>
                  </a:lnTo>
                  <a:lnTo>
                    <a:pt x="24451819" y="16795"/>
                  </a:lnTo>
                  <a:lnTo>
                    <a:pt x="24468710" y="16795"/>
                  </a:lnTo>
                  <a:lnTo>
                    <a:pt x="24468710" y="33716"/>
                  </a:lnTo>
                  <a:lnTo>
                    <a:pt x="16891" y="33716"/>
                  </a:lnTo>
                  <a:close/>
                </a:path>
              </a:pathLst>
            </a:custGeom>
            <a:solidFill>
              <a:srgbClr val="FFFFFF"/>
            </a:solidFill>
          </p:spPr>
          <p:txBody>
            <a:bodyPr/>
            <a:lstStyle/>
            <a:p>
              <a:endParaRPr lang="en-PH"/>
            </a:p>
          </p:txBody>
        </p:sp>
      </p:grpSp>
      <p:grpSp>
        <p:nvGrpSpPr>
          <p:cNvPr id="5" name="Group 5"/>
          <p:cNvGrpSpPr/>
          <p:nvPr/>
        </p:nvGrpSpPr>
        <p:grpSpPr>
          <a:xfrm>
            <a:off x="4421871" y="-1494623"/>
            <a:ext cx="18740914" cy="13259181"/>
            <a:chOff x="3028" y="1512369"/>
            <a:chExt cx="24987886" cy="17678908"/>
          </a:xfrm>
        </p:grpSpPr>
        <p:sp>
          <p:nvSpPr>
            <p:cNvPr id="6" name="Freeform 6"/>
            <p:cNvSpPr/>
            <p:nvPr/>
          </p:nvSpPr>
          <p:spPr>
            <a:xfrm>
              <a:off x="3028" y="1512369"/>
              <a:ext cx="24987886" cy="17678908"/>
            </a:xfrm>
            <a:custGeom>
              <a:avLst/>
              <a:gdLst/>
              <a:ahLst/>
              <a:cxnLst/>
              <a:rect l="l" t="t" r="r" b="b"/>
              <a:pathLst>
                <a:path w="24987886" h="17678908">
                  <a:moveTo>
                    <a:pt x="0" y="0"/>
                  </a:moveTo>
                  <a:lnTo>
                    <a:pt x="24987886" y="0"/>
                  </a:lnTo>
                  <a:lnTo>
                    <a:pt x="24987886" y="17678908"/>
                  </a:lnTo>
                  <a:lnTo>
                    <a:pt x="0" y="17678908"/>
                  </a:lnTo>
                  <a:lnTo>
                    <a:pt x="0" y="0"/>
                  </a:lnTo>
                  <a:close/>
                </a:path>
              </a:pathLst>
            </a:custGeom>
            <a:blipFill>
              <a:blip r:embed="rId3">
                <a:alphaModFix amt="30000"/>
              </a:blip>
              <a:stretch>
                <a:fillRect t="-1" b="-1"/>
              </a:stretch>
            </a:blipFill>
          </p:spPr>
          <p:txBody>
            <a:bodyPr/>
            <a:lstStyle/>
            <a:p>
              <a:endParaRPr lang="en-PH" dirty="0"/>
            </a:p>
          </p:txBody>
        </p:sp>
      </p:grpSp>
      <p:sp>
        <p:nvSpPr>
          <p:cNvPr id="7" name="Freeform 7"/>
          <p:cNvSpPr/>
          <p:nvPr/>
        </p:nvSpPr>
        <p:spPr>
          <a:xfrm>
            <a:off x="16473377" y="8618631"/>
            <a:ext cx="3879627" cy="3879627"/>
          </a:xfrm>
          <a:custGeom>
            <a:avLst/>
            <a:gdLst/>
            <a:ahLst/>
            <a:cxnLst/>
            <a:rect l="l" t="t" r="r" b="b"/>
            <a:pathLst>
              <a:path w="3879627" h="3879627">
                <a:moveTo>
                  <a:pt x="0" y="0"/>
                </a:moveTo>
                <a:lnTo>
                  <a:pt x="3879627" y="0"/>
                </a:lnTo>
                <a:lnTo>
                  <a:pt x="3879627" y="3879627"/>
                </a:lnTo>
                <a:lnTo>
                  <a:pt x="0" y="38796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sp>
        <p:nvSpPr>
          <p:cNvPr id="8" name="Freeform 8"/>
          <p:cNvSpPr/>
          <p:nvPr/>
        </p:nvSpPr>
        <p:spPr>
          <a:xfrm>
            <a:off x="14408373" y="6407373"/>
            <a:ext cx="3879627" cy="3879627"/>
          </a:xfrm>
          <a:custGeom>
            <a:avLst/>
            <a:gdLst/>
            <a:ahLst/>
            <a:cxnLst/>
            <a:rect l="l" t="t" r="r" b="b"/>
            <a:pathLst>
              <a:path w="3879627" h="3879627">
                <a:moveTo>
                  <a:pt x="0" y="0"/>
                </a:moveTo>
                <a:lnTo>
                  <a:pt x="3879627" y="0"/>
                </a:lnTo>
                <a:lnTo>
                  <a:pt x="3879627" y="3879627"/>
                </a:lnTo>
                <a:lnTo>
                  <a:pt x="0" y="38796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PH"/>
          </a:p>
        </p:txBody>
      </p:sp>
      <p:grpSp>
        <p:nvGrpSpPr>
          <p:cNvPr id="9" name="Group 9"/>
          <p:cNvGrpSpPr/>
          <p:nvPr/>
        </p:nvGrpSpPr>
        <p:grpSpPr>
          <a:xfrm>
            <a:off x="-1093894" y="-1076562"/>
            <a:ext cx="3568927" cy="3568927"/>
            <a:chOff x="0" y="0"/>
            <a:chExt cx="4758569" cy="4758569"/>
          </a:xfrm>
        </p:grpSpPr>
        <p:sp>
          <p:nvSpPr>
            <p:cNvPr id="10" name="Freeform 10"/>
            <p:cNvSpPr/>
            <p:nvPr/>
          </p:nvSpPr>
          <p:spPr>
            <a:xfrm>
              <a:off x="0" y="0"/>
              <a:ext cx="4758690" cy="4758563"/>
            </a:xfrm>
            <a:custGeom>
              <a:avLst/>
              <a:gdLst/>
              <a:ahLst/>
              <a:cxnLst/>
              <a:rect l="l" t="t" r="r" b="b"/>
              <a:pathLst>
                <a:path w="4758690" h="4758563">
                  <a:moveTo>
                    <a:pt x="2379345" y="0"/>
                  </a:moveTo>
                  <a:cubicBezTo>
                    <a:pt x="1065276" y="0"/>
                    <a:pt x="0" y="1065276"/>
                    <a:pt x="0" y="2379345"/>
                  </a:cubicBezTo>
                  <a:cubicBezTo>
                    <a:pt x="0" y="3693414"/>
                    <a:pt x="1065276" y="4758563"/>
                    <a:pt x="2379345" y="4758563"/>
                  </a:cubicBezTo>
                  <a:cubicBezTo>
                    <a:pt x="3693414" y="4758563"/>
                    <a:pt x="4758690" y="3693287"/>
                    <a:pt x="4758690" y="2379218"/>
                  </a:cubicBezTo>
                  <a:cubicBezTo>
                    <a:pt x="4758690" y="1065149"/>
                    <a:pt x="3693287" y="0"/>
                    <a:pt x="2379345" y="0"/>
                  </a:cubicBezTo>
                  <a:close/>
                </a:path>
              </a:pathLst>
            </a:custGeom>
            <a:solidFill>
              <a:srgbClr val="86EAE9"/>
            </a:solidFill>
          </p:spPr>
          <p:txBody>
            <a:bodyPr/>
            <a:lstStyle/>
            <a:p>
              <a:endParaRPr lang="en-PH"/>
            </a:p>
          </p:txBody>
        </p:sp>
      </p:grpSp>
      <p:grpSp>
        <p:nvGrpSpPr>
          <p:cNvPr id="11" name="Group 11"/>
          <p:cNvGrpSpPr/>
          <p:nvPr/>
        </p:nvGrpSpPr>
        <p:grpSpPr>
          <a:xfrm>
            <a:off x="2209799" y="1764875"/>
            <a:ext cx="14263578" cy="2965364"/>
            <a:chOff x="0" y="-157908"/>
            <a:chExt cx="12090400" cy="3953819"/>
          </a:xfrm>
        </p:grpSpPr>
        <p:sp>
          <p:nvSpPr>
            <p:cNvPr id="12" name="Freeform 12"/>
            <p:cNvSpPr/>
            <p:nvPr/>
          </p:nvSpPr>
          <p:spPr>
            <a:xfrm>
              <a:off x="0" y="0"/>
              <a:ext cx="12090400" cy="3795911"/>
            </a:xfrm>
            <a:custGeom>
              <a:avLst/>
              <a:gdLst/>
              <a:ahLst/>
              <a:cxnLst/>
              <a:rect l="l" t="t" r="r" b="b"/>
              <a:pathLst>
                <a:path w="12090400" h="3795911">
                  <a:moveTo>
                    <a:pt x="0" y="0"/>
                  </a:moveTo>
                  <a:lnTo>
                    <a:pt x="12090400" y="0"/>
                  </a:lnTo>
                  <a:lnTo>
                    <a:pt x="12090400" y="3795911"/>
                  </a:lnTo>
                  <a:lnTo>
                    <a:pt x="0" y="3795911"/>
                  </a:lnTo>
                  <a:close/>
                </a:path>
              </a:pathLst>
            </a:custGeom>
            <a:solidFill>
              <a:srgbClr val="000000">
                <a:alpha val="0"/>
              </a:srgbClr>
            </a:solidFill>
          </p:spPr>
          <p:txBody>
            <a:bodyPr/>
            <a:lstStyle/>
            <a:p>
              <a:endParaRPr lang="en-PH"/>
            </a:p>
          </p:txBody>
        </p:sp>
        <p:sp>
          <p:nvSpPr>
            <p:cNvPr id="13" name="TextBox 13"/>
            <p:cNvSpPr txBox="1"/>
            <p:nvPr/>
          </p:nvSpPr>
          <p:spPr>
            <a:xfrm>
              <a:off x="293933" y="-157908"/>
              <a:ext cx="11130438" cy="3767338"/>
            </a:xfrm>
            <a:prstGeom prst="rect">
              <a:avLst/>
            </a:prstGeom>
          </p:spPr>
          <p:txBody>
            <a:bodyPr lIns="0" tIns="0" rIns="0" bIns="0" rtlCol="0" anchor="t"/>
            <a:lstStyle/>
            <a:p>
              <a:pPr algn="l">
                <a:lnSpc>
                  <a:spcPts val="7359"/>
                </a:lnSpc>
              </a:pPr>
              <a:r>
                <a:rPr lang="en-US" sz="6500" b="1" spc="63" dirty="0">
                  <a:solidFill>
                    <a:srgbClr val="FFFFFF"/>
                  </a:solidFill>
                  <a:latin typeface="Century Gothic Paneuropean Heavy"/>
                  <a:ea typeface="Century Gothic Paneuropean Heavy"/>
                  <a:cs typeface="Century Gothic Paneuropean Heavy"/>
                  <a:sym typeface="Century Gothic Paneuropean Heavy"/>
                </a:rPr>
                <a:t>Spinal Misalignment Affects Sleep and Pain</a:t>
              </a:r>
            </a:p>
          </p:txBody>
        </p:sp>
      </p:grpSp>
      <p:grpSp>
        <p:nvGrpSpPr>
          <p:cNvPr id="14" name="Group 14"/>
          <p:cNvGrpSpPr/>
          <p:nvPr/>
        </p:nvGrpSpPr>
        <p:grpSpPr>
          <a:xfrm>
            <a:off x="13522797" y="6355622"/>
            <a:ext cx="5679806" cy="4018463"/>
            <a:chOff x="0" y="0"/>
            <a:chExt cx="7573075" cy="5357951"/>
          </a:xfrm>
        </p:grpSpPr>
        <p:sp>
          <p:nvSpPr>
            <p:cNvPr id="15" name="Freeform 15"/>
            <p:cNvSpPr/>
            <p:nvPr/>
          </p:nvSpPr>
          <p:spPr>
            <a:xfrm>
              <a:off x="0" y="0"/>
              <a:ext cx="7573137" cy="5358003"/>
            </a:xfrm>
            <a:custGeom>
              <a:avLst/>
              <a:gdLst/>
              <a:ahLst/>
              <a:cxnLst/>
              <a:rect l="l" t="t" r="r" b="b"/>
              <a:pathLst>
                <a:path w="7573137" h="5358003">
                  <a:moveTo>
                    <a:pt x="0" y="0"/>
                  </a:moveTo>
                  <a:lnTo>
                    <a:pt x="7573137" y="0"/>
                  </a:lnTo>
                  <a:lnTo>
                    <a:pt x="7573137" y="5358003"/>
                  </a:lnTo>
                  <a:lnTo>
                    <a:pt x="0" y="5358003"/>
                  </a:lnTo>
                  <a:lnTo>
                    <a:pt x="0" y="0"/>
                  </a:lnTo>
                  <a:close/>
                </a:path>
              </a:pathLst>
            </a:custGeom>
            <a:blipFill>
              <a:blip r:embed="rId3"/>
              <a:stretch>
                <a:fillRect t="-1"/>
              </a:stretch>
            </a:blipFill>
          </p:spPr>
          <p:txBody>
            <a:bodyPr/>
            <a:lstStyle/>
            <a:p>
              <a:endParaRPr lang="en-PH"/>
            </a:p>
          </p:txBody>
        </p:sp>
      </p:grpSp>
      <p:sp>
        <p:nvSpPr>
          <p:cNvPr id="16" name="Freeform 16"/>
          <p:cNvSpPr/>
          <p:nvPr/>
        </p:nvSpPr>
        <p:spPr>
          <a:xfrm>
            <a:off x="5981902" y="9445528"/>
            <a:ext cx="5910993" cy="841472"/>
          </a:xfrm>
          <a:custGeom>
            <a:avLst/>
            <a:gdLst/>
            <a:ahLst/>
            <a:cxnLst/>
            <a:rect l="l" t="t" r="r" b="b"/>
            <a:pathLst>
              <a:path w="5910993" h="841472">
                <a:moveTo>
                  <a:pt x="0" y="0"/>
                </a:moveTo>
                <a:lnTo>
                  <a:pt x="5910993" y="0"/>
                </a:lnTo>
                <a:lnTo>
                  <a:pt x="5910993" y="841472"/>
                </a:lnTo>
                <a:lnTo>
                  <a:pt x="0" y="8414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PH"/>
          </a:p>
        </p:txBody>
      </p:sp>
      <p:sp>
        <p:nvSpPr>
          <p:cNvPr id="19" name="TextBox 19"/>
          <p:cNvSpPr txBox="1"/>
          <p:nvPr/>
        </p:nvSpPr>
        <p:spPr>
          <a:xfrm>
            <a:off x="2475124" y="4762500"/>
            <a:ext cx="11047675" cy="2358212"/>
          </a:xfrm>
          <a:prstGeom prst="rect">
            <a:avLst/>
          </a:prstGeom>
        </p:spPr>
        <p:txBody>
          <a:bodyPr lIns="0" tIns="0" rIns="0" bIns="0" rtlCol="0" anchor="t"/>
          <a:lstStyle/>
          <a:p>
            <a:pPr>
              <a:lnSpc>
                <a:spcPts val="5698"/>
              </a:lnSpc>
            </a:pPr>
            <a:r>
              <a:rPr lang="en-US" sz="4000" dirty="0">
                <a:solidFill>
                  <a:srgbClr val="FFFFFF"/>
                </a:solidFill>
                <a:latin typeface="Century Gothic Paneuropean"/>
                <a:ea typeface="Century Gothic Paneuropean"/>
                <a:cs typeface="Century Gothic Paneuropean"/>
                <a:sym typeface="Century Gothic Paneuropean"/>
              </a:rPr>
              <a:t>Cervical sagittal imbalance showed the greatest contribution to increased pain and fatigue indices.</a:t>
            </a:r>
          </a:p>
        </p:txBody>
      </p:sp>
      <p:grpSp>
        <p:nvGrpSpPr>
          <p:cNvPr id="20" name="Group 20"/>
          <p:cNvGrpSpPr/>
          <p:nvPr/>
        </p:nvGrpSpPr>
        <p:grpSpPr>
          <a:xfrm>
            <a:off x="2209799" y="7766855"/>
            <a:ext cx="10523539" cy="770624"/>
            <a:chOff x="0" y="0"/>
            <a:chExt cx="11346705" cy="1027499"/>
          </a:xfrm>
        </p:grpSpPr>
        <p:sp>
          <p:nvSpPr>
            <p:cNvPr id="21" name="Freeform 21"/>
            <p:cNvSpPr/>
            <p:nvPr/>
          </p:nvSpPr>
          <p:spPr>
            <a:xfrm>
              <a:off x="0" y="0"/>
              <a:ext cx="10820400" cy="798644"/>
            </a:xfrm>
            <a:custGeom>
              <a:avLst/>
              <a:gdLst/>
              <a:ahLst/>
              <a:cxnLst/>
              <a:rect l="l" t="t" r="r" b="b"/>
              <a:pathLst>
                <a:path w="10820400" h="798644">
                  <a:moveTo>
                    <a:pt x="0" y="0"/>
                  </a:moveTo>
                  <a:lnTo>
                    <a:pt x="10820400" y="0"/>
                  </a:lnTo>
                  <a:lnTo>
                    <a:pt x="10820400" y="798644"/>
                  </a:lnTo>
                  <a:lnTo>
                    <a:pt x="0" y="798644"/>
                  </a:lnTo>
                  <a:close/>
                </a:path>
              </a:pathLst>
            </a:custGeom>
            <a:solidFill>
              <a:srgbClr val="000000">
                <a:alpha val="0"/>
              </a:srgbClr>
            </a:solidFill>
          </p:spPr>
          <p:txBody>
            <a:bodyPr/>
            <a:lstStyle/>
            <a:p>
              <a:endParaRPr lang="en-PH" dirty="0"/>
            </a:p>
          </p:txBody>
        </p:sp>
        <p:sp>
          <p:nvSpPr>
            <p:cNvPr id="22" name="TextBox 22"/>
            <p:cNvSpPr txBox="1"/>
            <p:nvPr/>
          </p:nvSpPr>
          <p:spPr>
            <a:xfrm>
              <a:off x="526305" y="190755"/>
              <a:ext cx="10820400" cy="836744"/>
            </a:xfrm>
            <a:prstGeom prst="rect">
              <a:avLst/>
            </a:prstGeom>
          </p:spPr>
          <p:txBody>
            <a:bodyPr lIns="0" tIns="0" rIns="0" bIns="0" rtlCol="0" anchor="t"/>
            <a:lstStyle/>
            <a:p>
              <a:pPr algn="l">
                <a:lnSpc>
                  <a:spcPts val="2240"/>
                </a:lnSpc>
              </a:pPr>
              <a:r>
                <a:rPr lang="en-US" sz="1600" dirty="0">
                  <a:solidFill>
                    <a:srgbClr val="FFFFFF"/>
                  </a:solidFill>
                  <a:latin typeface="Century Gothic Paneuropean"/>
                  <a:ea typeface="Century Gothic Paneuropean"/>
                  <a:cs typeface="Century Gothic Paneuropean"/>
                  <a:sym typeface="Century Gothic Paneuropean"/>
                </a:rPr>
                <a:t>Moustafa IM, et al. Sci Rep. 2025 Jul;15:22804</a:t>
              </a:r>
            </a:p>
          </p:txBody>
        </p:sp>
      </p:grpSp>
      <p:grpSp>
        <p:nvGrpSpPr>
          <p:cNvPr id="23" name="Group 23"/>
          <p:cNvGrpSpPr/>
          <p:nvPr/>
        </p:nvGrpSpPr>
        <p:grpSpPr>
          <a:xfrm>
            <a:off x="5981902" y="9725320"/>
            <a:ext cx="5910993" cy="388449"/>
            <a:chOff x="0" y="0"/>
            <a:chExt cx="7881324" cy="517932"/>
          </a:xfrm>
        </p:grpSpPr>
        <p:sp>
          <p:nvSpPr>
            <p:cNvPr id="24" name="Freeform 24"/>
            <p:cNvSpPr/>
            <p:nvPr/>
          </p:nvSpPr>
          <p:spPr>
            <a:xfrm>
              <a:off x="0" y="0"/>
              <a:ext cx="7881324" cy="517932"/>
            </a:xfrm>
            <a:custGeom>
              <a:avLst/>
              <a:gdLst/>
              <a:ahLst/>
              <a:cxnLst/>
              <a:rect l="l" t="t" r="r" b="b"/>
              <a:pathLst>
                <a:path w="7881324" h="517932">
                  <a:moveTo>
                    <a:pt x="0" y="0"/>
                  </a:moveTo>
                  <a:lnTo>
                    <a:pt x="7881324" y="0"/>
                  </a:lnTo>
                  <a:lnTo>
                    <a:pt x="7881324" y="517932"/>
                  </a:lnTo>
                  <a:lnTo>
                    <a:pt x="0" y="517932"/>
                  </a:lnTo>
                  <a:close/>
                </a:path>
              </a:pathLst>
            </a:custGeom>
            <a:solidFill>
              <a:srgbClr val="000000">
                <a:alpha val="0"/>
              </a:srgbClr>
            </a:solidFill>
          </p:spPr>
          <p:txBody>
            <a:bodyPr/>
            <a:lstStyle/>
            <a:p>
              <a:endParaRPr lang="en-PH"/>
            </a:p>
          </p:txBody>
        </p:sp>
        <p:sp>
          <p:nvSpPr>
            <p:cNvPr id="25" name="TextBox 25"/>
            <p:cNvSpPr txBox="1"/>
            <p:nvPr/>
          </p:nvSpPr>
          <p:spPr>
            <a:xfrm>
              <a:off x="0" y="-38100"/>
              <a:ext cx="7881324" cy="556032"/>
            </a:xfrm>
            <a:prstGeom prst="rect">
              <a:avLst/>
            </a:prstGeom>
          </p:spPr>
          <p:txBody>
            <a:bodyPr lIns="0" tIns="0" rIns="0" bIns="0" rtlCol="0" anchor="t"/>
            <a:lstStyle/>
            <a:p>
              <a:pPr algn="ctr">
                <a:lnSpc>
                  <a:spcPts val="3264"/>
                </a:lnSpc>
              </a:pPr>
              <a:r>
                <a:rPr lang="en-US" sz="2331" spc="349">
                  <a:solidFill>
                    <a:srgbClr val="FFFFFF"/>
                  </a:solidFill>
                  <a:latin typeface="Century Gothic Paneuropean"/>
                  <a:ea typeface="Century Gothic Paneuropean"/>
                  <a:cs typeface="Century Gothic Paneuropean"/>
                  <a:sym typeface="Century Gothic Paneuropean"/>
                </a:rPr>
                <a:t>WWW.CHIROONPURPOSE.COM</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352</TotalTime>
  <Words>858</Words>
  <Application>Microsoft Office PowerPoint</Application>
  <PresentationFormat>Custom</PresentationFormat>
  <Paragraphs>79</Paragraphs>
  <Slides>19</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Aptos</vt:lpstr>
      <vt:lpstr>Century Gothic Paneuropean</vt:lpstr>
      <vt:lpstr>Century Gothic Paneuropean Heavy</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April Slides 2025.pptx</dc:title>
  <dc:creator>Rick Benjamin Cruz</dc:creator>
  <cp:lastModifiedBy>Rick Benjamin Cruz</cp:lastModifiedBy>
  <cp:revision>18</cp:revision>
  <dcterms:created xsi:type="dcterms:W3CDTF">2006-08-16T00:00:00Z</dcterms:created>
  <dcterms:modified xsi:type="dcterms:W3CDTF">2025-07-22T15:23:38Z</dcterms:modified>
  <dc:identifier>DAGj-KHRuEA</dc:identifier>
</cp:coreProperties>
</file>