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75" r:id="rId7"/>
    <p:sldId id="261" r:id="rId8"/>
    <p:sldId id="262" r:id="rId9"/>
    <p:sldId id="263" r:id="rId10"/>
    <p:sldId id="273" r:id="rId11"/>
    <p:sldId id="264" r:id="rId12"/>
    <p:sldId id="265" r:id="rId13"/>
    <p:sldId id="266" r:id="rId14"/>
    <p:sldId id="267" r:id="rId15"/>
    <p:sldId id="268" r:id="rId16"/>
    <p:sldId id="270" r:id="rId17"/>
    <p:sldId id="272" r:id="rId18"/>
    <p:sldId id="271" r:id="rId19"/>
  </p:sldIdLst>
  <p:sldSz cx="18288000" cy="10287000"/>
  <p:notesSz cx="6858000" cy="9144000"/>
  <p:embeddedFontLst>
    <p:embeddedFont>
      <p:font typeface="Century Gothic Paneuropean" panose="020B0604020202020204" charset="0"/>
      <p:regular r:id="rId21"/>
    </p:embeddedFont>
    <p:embeddedFont>
      <p:font typeface="Century Gothic Paneuropean Heavy" panose="020B0604020202020204" charset="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03" autoAdjust="0"/>
    <p:restoredTop sz="93756" autoAdjust="0"/>
  </p:normalViewPr>
  <p:slideViewPr>
    <p:cSldViewPr>
      <p:cViewPr>
        <p:scale>
          <a:sx n="50" d="100"/>
          <a:sy n="50" d="100"/>
        </p:scale>
        <p:origin x="1212" y="121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P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B229A1-EF6D-45A3-9348-8CC8BF4308EF}" type="datetimeFigureOut">
              <a:rPr lang="en-PH" smtClean="0"/>
              <a:t>31/08/2025</a:t>
            </a:fld>
            <a:endParaRPr lang="en-P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P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P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CF4501-8BDB-48B2-BC7E-3D66BCFAB9C9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269256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CF4501-8BDB-48B2-BC7E-3D66BCFAB9C9}" type="slidenum">
              <a:rPr lang="en-PH" smtClean="0"/>
              <a:t>3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7870778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CF4501-8BDB-48B2-BC7E-3D66BCFAB9C9}" type="slidenum">
              <a:rPr lang="en-PH" smtClean="0"/>
              <a:t>5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197432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CF4501-8BDB-48B2-BC7E-3D66BCFAB9C9}" type="slidenum">
              <a:rPr lang="en-PH" smtClean="0"/>
              <a:t>12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1532034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CF4501-8BDB-48B2-BC7E-3D66BCFAB9C9}" type="slidenum">
              <a:rPr lang="en-PH" smtClean="0"/>
              <a:t>18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1342191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sv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0.sv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20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0.sv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sv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8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0.sv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sv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8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26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sv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11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sv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13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0.sv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sv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8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sv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31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11928337" y="3366512"/>
            <a:ext cx="7107950" cy="3553975"/>
          </a:xfrm>
          <a:custGeom>
            <a:avLst/>
            <a:gdLst/>
            <a:ahLst/>
            <a:cxnLst/>
            <a:rect l="l" t="t" r="r" b="b"/>
            <a:pathLst>
              <a:path w="7107950" h="3553975">
                <a:moveTo>
                  <a:pt x="0" y="0"/>
                </a:moveTo>
                <a:lnTo>
                  <a:pt x="7107950" y="0"/>
                </a:lnTo>
                <a:lnTo>
                  <a:pt x="7107950" y="3553975"/>
                </a:lnTo>
                <a:lnTo>
                  <a:pt x="0" y="35539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468" b="-468"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3" name="Group 3"/>
          <p:cNvGrpSpPr/>
          <p:nvPr/>
        </p:nvGrpSpPr>
        <p:grpSpPr>
          <a:xfrm>
            <a:off x="10457732" y="5143500"/>
            <a:ext cx="3553975" cy="3553975"/>
            <a:chOff x="0" y="0"/>
            <a:chExt cx="4738633" cy="47386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738624" cy="4738624"/>
            </a:xfrm>
            <a:custGeom>
              <a:avLst/>
              <a:gdLst/>
              <a:ahLst/>
              <a:cxnLst/>
              <a:rect l="l" t="t" r="r" b="b"/>
              <a:pathLst>
                <a:path w="4738624" h="4738624">
                  <a:moveTo>
                    <a:pt x="2369312" y="0"/>
                  </a:moveTo>
                  <a:cubicBezTo>
                    <a:pt x="1060831" y="0"/>
                    <a:pt x="0" y="1060831"/>
                    <a:pt x="0" y="2369312"/>
                  </a:cubicBezTo>
                  <a:cubicBezTo>
                    <a:pt x="0" y="3677793"/>
                    <a:pt x="1060831" y="4738624"/>
                    <a:pt x="2369312" y="4738624"/>
                  </a:cubicBezTo>
                  <a:cubicBezTo>
                    <a:pt x="3677793" y="4738624"/>
                    <a:pt x="4738624" y="3677793"/>
                    <a:pt x="4738624" y="2369312"/>
                  </a:cubicBezTo>
                  <a:cubicBezTo>
                    <a:pt x="4738624" y="1060831"/>
                    <a:pt x="3677793" y="0"/>
                    <a:pt x="2369312" y="0"/>
                  </a:cubicBezTo>
                  <a:close/>
                </a:path>
              </a:pathLst>
            </a:custGeom>
            <a:solidFill>
              <a:srgbClr val="230871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5" name="Freeform 5"/>
          <p:cNvSpPr/>
          <p:nvPr/>
        </p:nvSpPr>
        <p:spPr>
          <a:xfrm>
            <a:off x="10264899" y="1989347"/>
            <a:ext cx="5513152" cy="5513152"/>
          </a:xfrm>
          <a:custGeom>
            <a:avLst/>
            <a:gdLst/>
            <a:ahLst/>
            <a:cxnLst/>
            <a:rect l="l" t="t" r="r" b="b"/>
            <a:pathLst>
              <a:path w="5513152" h="5513152">
                <a:moveTo>
                  <a:pt x="0" y="0"/>
                </a:moveTo>
                <a:lnTo>
                  <a:pt x="5513152" y="0"/>
                </a:lnTo>
                <a:lnTo>
                  <a:pt x="5513152" y="5513152"/>
                </a:lnTo>
                <a:lnTo>
                  <a:pt x="0" y="55131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6" name="Group 6"/>
          <p:cNvGrpSpPr/>
          <p:nvPr/>
        </p:nvGrpSpPr>
        <p:grpSpPr>
          <a:xfrm>
            <a:off x="7770922" y="1028700"/>
            <a:ext cx="9914568" cy="7434447"/>
            <a:chOff x="0" y="0"/>
            <a:chExt cx="13219424" cy="991259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219430" cy="9912604"/>
            </a:xfrm>
            <a:custGeom>
              <a:avLst/>
              <a:gdLst/>
              <a:ahLst/>
              <a:cxnLst/>
              <a:rect l="l" t="t" r="r" b="b"/>
              <a:pathLst>
                <a:path w="13219430" h="9912604">
                  <a:moveTo>
                    <a:pt x="0" y="0"/>
                  </a:moveTo>
                  <a:lnTo>
                    <a:pt x="13219430" y="0"/>
                  </a:lnTo>
                  <a:lnTo>
                    <a:pt x="13219430" y="9912604"/>
                  </a:lnTo>
                  <a:lnTo>
                    <a:pt x="0" y="99126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991" r="-2991"/>
              </a:stretch>
            </a:blipFill>
          </p:spPr>
          <p:txBody>
            <a:bodyPr/>
            <a:lstStyle/>
            <a:p>
              <a:endParaRPr lang="en-PH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934705" y="6337540"/>
            <a:ext cx="7976322" cy="393859"/>
            <a:chOff x="0" y="0"/>
            <a:chExt cx="10635096" cy="52514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635097" cy="525145"/>
            </a:xfrm>
            <a:custGeom>
              <a:avLst/>
              <a:gdLst/>
              <a:ahLst/>
              <a:cxnLst/>
              <a:rect l="l" t="t" r="r" b="b"/>
              <a:pathLst>
                <a:path w="10635097" h="525145">
                  <a:moveTo>
                    <a:pt x="0" y="0"/>
                  </a:moveTo>
                  <a:lnTo>
                    <a:pt x="10635097" y="0"/>
                  </a:lnTo>
                  <a:lnTo>
                    <a:pt x="10635097" y="525145"/>
                  </a:lnTo>
                  <a:lnTo>
                    <a:pt x="0" y="52514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10635096" cy="57277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358"/>
                </a:lnSpc>
              </a:pPr>
              <a:r>
                <a:rPr lang="en-US" sz="2400" spc="48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www.chiroonpurpose.com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934705" y="2425829"/>
            <a:ext cx="6983237" cy="3438360"/>
            <a:chOff x="0" y="0"/>
            <a:chExt cx="9310982" cy="458448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9310982" cy="4584480"/>
            </a:xfrm>
            <a:custGeom>
              <a:avLst/>
              <a:gdLst/>
              <a:ahLst/>
              <a:cxnLst/>
              <a:rect l="l" t="t" r="r" b="b"/>
              <a:pathLst>
                <a:path w="9310982" h="4584480">
                  <a:moveTo>
                    <a:pt x="0" y="0"/>
                  </a:moveTo>
                  <a:lnTo>
                    <a:pt x="9310982" y="0"/>
                  </a:lnTo>
                  <a:lnTo>
                    <a:pt x="9310982" y="4584480"/>
                  </a:lnTo>
                  <a:lnTo>
                    <a:pt x="0" y="458448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0"/>
              <a:ext cx="9310982" cy="458448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11510"/>
                </a:lnSpc>
              </a:pPr>
              <a:r>
                <a:rPr lang="en-US" sz="9600" b="1" dirty="0">
                  <a:solidFill>
                    <a:srgbClr val="FFFFFF"/>
                  </a:solidFill>
                  <a:latin typeface="Century Gothic Paneuropean Heavy"/>
                  <a:ea typeface="Century Gothic Paneuropean Heavy"/>
                  <a:cs typeface="Century Gothic Paneuropean Heavy"/>
                  <a:sym typeface="Century Gothic Paneuropean Heavy"/>
                </a:rPr>
                <a:t>August</a:t>
              </a:r>
            </a:p>
            <a:p>
              <a:pPr algn="l">
                <a:lnSpc>
                  <a:spcPts val="11518"/>
                </a:lnSpc>
              </a:pPr>
              <a:r>
                <a:rPr lang="en-US" sz="9600" b="1" dirty="0">
                  <a:solidFill>
                    <a:srgbClr val="FFFFFF"/>
                  </a:solidFill>
                  <a:latin typeface="Century Gothic Paneuropean Heavy"/>
                  <a:ea typeface="Century Gothic Paneuropean Heavy"/>
                  <a:cs typeface="Century Gothic Paneuropean Heavy"/>
                  <a:sym typeface="Century Gothic Paneuropean Heavy"/>
                </a:rPr>
                <a:t>2025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0" y="0"/>
            <a:ext cx="18364200" cy="10363200"/>
            <a:chOff x="0" y="0"/>
            <a:chExt cx="24485600" cy="138176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4485600" cy="13817600"/>
            </a:xfrm>
            <a:custGeom>
              <a:avLst/>
              <a:gdLst/>
              <a:ahLst/>
              <a:cxnLst/>
              <a:rect l="l" t="t" r="r" b="b"/>
              <a:pathLst>
                <a:path w="24485600" h="13817600">
                  <a:moveTo>
                    <a:pt x="16891" y="0"/>
                  </a:moveTo>
                  <a:lnTo>
                    <a:pt x="24468710" y="0"/>
                  </a:lnTo>
                  <a:cubicBezTo>
                    <a:pt x="24478107" y="0"/>
                    <a:pt x="24485600" y="7620"/>
                    <a:pt x="24485600" y="16891"/>
                  </a:cubicBezTo>
                  <a:lnTo>
                    <a:pt x="24485600" y="13800710"/>
                  </a:lnTo>
                  <a:cubicBezTo>
                    <a:pt x="24485600" y="13810107"/>
                    <a:pt x="24477980" y="13817600"/>
                    <a:pt x="24468710" y="13817600"/>
                  </a:cubicBezTo>
                  <a:lnTo>
                    <a:pt x="16891" y="13817600"/>
                  </a:lnTo>
                  <a:cubicBezTo>
                    <a:pt x="7493" y="13817600"/>
                    <a:pt x="0" y="13809980"/>
                    <a:pt x="0" y="13800710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3800710"/>
                  </a:lnTo>
                  <a:lnTo>
                    <a:pt x="16891" y="13800710"/>
                  </a:lnTo>
                  <a:lnTo>
                    <a:pt x="16891" y="13783819"/>
                  </a:lnTo>
                  <a:lnTo>
                    <a:pt x="24468710" y="13783819"/>
                  </a:lnTo>
                  <a:lnTo>
                    <a:pt x="24468710" y="13800710"/>
                  </a:lnTo>
                  <a:lnTo>
                    <a:pt x="24451819" y="13800710"/>
                  </a:lnTo>
                  <a:lnTo>
                    <a:pt x="24451819" y="16891"/>
                  </a:lnTo>
                  <a:lnTo>
                    <a:pt x="24468710" y="16891"/>
                  </a:lnTo>
                  <a:lnTo>
                    <a:pt x="24468710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PH"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31B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41AB7A-F271-E782-7611-91ACA2781F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doctor examining a child&#10;&#10;AI-generated content may be incorrect.">
            <a:extLst>
              <a:ext uri="{FF2B5EF4-FFF2-40B4-BE49-F238E27FC236}">
                <a16:creationId xmlns:a16="http://schemas.microsoft.com/office/drawing/2014/main" id="{46D8986A-FB11-0DA1-6050-0E912FD537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" t="4297" r="2842" b="2969"/>
          <a:stretch>
            <a:fillRect/>
          </a:stretch>
        </p:blipFill>
        <p:spPr>
          <a:xfrm>
            <a:off x="-304800" y="-190501"/>
            <a:ext cx="18745200" cy="10744201"/>
          </a:xfrm>
          <a:prstGeom prst="rect">
            <a:avLst/>
          </a:prstGeom>
        </p:spPr>
      </p:pic>
      <p:grpSp>
        <p:nvGrpSpPr>
          <p:cNvPr id="2" name="Group 2">
            <a:extLst>
              <a:ext uri="{FF2B5EF4-FFF2-40B4-BE49-F238E27FC236}">
                <a16:creationId xmlns:a16="http://schemas.microsoft.com/office/drawing/2014/main" id="{5CD1AA21-056D-EF6E-83AF-1F009D8A9195}"/>
              </a:ext>
            </a:extLst>
          </p:cNvPr>
          <p:cNvGrpSpPr/>
          <p:nvPr/>
        </p:nvGrpSpPr>
        <p:grpSpPr>
          <a:xfrm>
            <a:off x="-76200" y="0"/>
            <a:ext cx="18364200" cy="10363200"/>
            <a:chOff x="0" y="0"/>
            <a:chExt cx="24485600" cy="138176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AED17CCE-7B36-6259-23AA-2C680C99452B}"/>
                </a:ext>
              </a:extLst>
            </p:cNvPr>
            <p:cNvSpPr/>
            <p:nvPr/>
          </p:nvSpPr>
          <p:spPr>
            <a:xfrm>
              <a:off x="0" y="0"/>
              <a:ext cx="24485600" cy="13817600"/>
            </a:xfrm>
            <a:custGeom>
              <a:avLst/>
              <a:gdLst/>
              <a:ahLst/>
              <a:cxnLst/>
              <a:rect l="l" t="t" r="r" b="b"/>
              <a:pathLst>
                <a:path w="24485600" h="13817600">
                  <a:moveTo>
                    <a:pt x="16891" y="0"/>
                  </a:moveTo>
                  <a:lnTo>
                    <a:pt x="24468710" y="0"/>
                  </a:lnTo>
                  <a:cubicBezTo>
                    <a:pt x="24478107" y="0"/>
                    <a:pt x="24485600" y="7620"/>
                    <a:pt x="24485600" y="16891"/>
                  </a:cubicBezTo>
                  <a:lnTo>
                    <a:pt x="24485600" y="13800710"/>
                  </a:lnTo>
                  <a:cubicBezTo>
                    <a:pt x="24485600" y="13810107"/>
                    <a:pt x="24477980" y="13817600"/>
                    <a:pt x="24468710" y="13817600"/>
                  </a:cubicBezTo>
                  <a:lnTo>
                    <a:pt x="16891" y="13817600"/>
                  </a:lnTo>
                  <a:cubicBezTo>
                    <a:pt x="7493" y="13817600"/>
                    <a:pt x="0" y="13809980"/>
                    <a:pt x="0" y="13800710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3800710"/>
                  </a:lnTo>
                  <a:lnTo>
                    <a:pt x="16891" y="13800710"/>
                  </a:lnTo>
                  <a:lnTo>
                    <a:pt x="16891" y="13783819"/>
                  </a:lnTo>
                  <a:lnTo>
                    <a:pt x="24468710" y="13783819"/>
                  </a:lnTo>
                  <a:lnTo>
                    <a:pt x="24468710" y="13800710"/>
                  </a:lnTo>
                  <a:lnTo>
                    <a:pt x="24451819" y="13800710"/>
                  </a:lnTo>
                  <a:lnTo>
                    <a:pt x="24451819" y="16891"/>
                  </a:lnTo>
                  <a:lnTo>
                    <a:pt x="24468710" y="16891"/>
                  </a:lnTo>
                  <a:lnTo>
                    <a:pt x="24468710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5F94B51E-D3E6-7BD1-EE5D-B5EE592ED165}"/>
              </a:ext>
            </a:extLst>
          </p:cNvPr>
          <p:cNvSpPr/>
          <p:nvPr/>
        </p:nvSpPr>
        <p:spPr>
          <a:xfrm>
            <a:off x="16473377" y="8618631"/>
            <a:ext cx="3879627" cy="3879627"/>
          </a:xfrm>
          <a:custGeom>
            <a:avLst/>
            <a:gdLst/>
            <a:ahLst/>
            <a:cxnLst/>
            <a:rect l="l" t="t" r="r" b="b"/>
            <a:pathLst>
              <a:path w="3879627" h="3879627">
                <a:moveTo>
                  <a:pt x="0" y="0"/>
                </a:moveTo>
                <a:lnTo>
                  <a:pt x="3879627" y="0"/>
                </a:lnTo>
                <a:lnTo>
                  <a:pt x="3879627" y="3879627"/>
                </a:lnTo>
                <a:lnTo>
                  <a:pt x="0" y="38796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34CBFE91-12B0-4E71-3CA4-D6E0849EAB19}"/>
              </a:ext>
            </a:extLst>
          </p:cNvPr>
          <p:cNvSpPr/>
          <p:nvPr/>
        </p:nvSpPr>
        <p:spPr>
          <a:xfrm>
            <a:off x="14408373" y="6407373"/>
            <a:ext cx="3879627" cy="3879627"/>
          </a:xfrm>
          <a:custGeom>
            <a:avLst/>
            <a:gdLst/>
            <a:ahLst/>
            <a:cxnLst/>
            <a:rect l="l" t="t" r="r" b="b"/>
            <a:pathLst>
              <a:path w="3879627" h="3879627">
                <a:moveTo>
                  <a:pt x="0" y="0"/>
                </a:moveTo>
                <a:lnTo>
                  <a:pt x="3879627" y="0"/>
                </a:lnTo>
                <a:lnTo>
                  <a:pt x="3879627" y="3879627"/>
                </a:lnTo>
                <a:lnTo>
                  <a:pt x="0" y="38796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8" name="Group 8">
            <a:extLst>
              <a:ext uri="{FF2B5EF4-FFF2-40B4-BE49-F238E27FC236}">
                <a16:creationId xmlns:a16="http://schemas.microsoft.com/office/drawing/2014/main" id="{33BD48D9-9999-ACC5-ACF9-14B1CD822A4D}"/>
              </a:ext>
            </a:extLst>
          </p:cNvPr>
          <p:cNvGrpSpPr/>
          <p:nvPr/>
        </p:nvGrpSpPr>
        <p:grpSpPr>
          <a:xfrm>
            <a:off x="-1093894" y="-1076562"/>
            <a:ext cx="3568927" cy="3568927"/>
            <a:chOff x="0" y="0"/>
            <a:chExt cx="4758569" cy="4758569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F1E86671-BF8F-0E9E-9065-E8B5EACFAC77}"/>
                </a:ext>
              </a:extLst>
            </p:cNvPr>
            <p:cNvSpPr/>
            <p:nvPr/>
          </p:nvSpPr>
          <p:spPr>
            <a:xfrm>
              <a:off x="0" y="0"/>
              <a:ext cx="4758690" cy="4758563"/>
            </a:xfrm>
            <a:custGeom>
              <a:avLst/>
              <a:gdLst/>
              <a:ahLst/>
              <a:cxnLst/>
              <a:rect l="l" t="t" r="r" b="b"/>
              <a:pathLst>
                <a:path w="4758690" h="4758563">
                  <a:moveTo>
                    <a:pt x="2379345" y="0"/>
                  </a:moveTo>
                  <a:cubicBezTo>
                    <a:pt x="1065276" y="0"/>
                    <a:pt x="0" y="1065276"/>
                    <a:pt x="0" y="2379345"/>
                  </a:cubicBezTo>
                  <a:cubicBezTo>
                    <a:pt x="0" y="3693414"/>
                    <a:pt x="1065276" y="4758563"/>
                    <a:pt x="2379345" y="4758563"/>
                  </a:cubicBezTo>
                  <a:cubicBezTo>
                    <a:pt x="3693414" y="4758563"/>
                    <a:pt x="4758690" y="3693287"/>
                    <a:pt x="4758690" y="2379218"/>
                  </a:cubicBezTo>
                  <a:cubicBezTo>
                    <a:pt x="4758690" y="1065149"/>
                    <a:pt x="3693287" y="0"/>
                    <a:pt x="2379345" y="0"/>
                  </a:cubicBezTo>
                  <a:close/>
                </a:path>
              </a:pathLst>
            </a:custGeom>
            <a:solidFill>
              <a:srgbClr val="86EAE9"/>
            </a:solidFill>
          </p:spPr>
          <p:txBody>
            <a:bodyPr/>
            <a:lstStyle/>
            <a:p>
              <a:endParaRPr lang="en-PH"/>
            </a:p>
          </p:txBody>
        </p:sp>
      </p:grpSp>
      <p:grpSp>
        <p:nvGrpSpPr>
          <p:cNvPr id="10" name="Group 10">
            <a:extLst>
              <a:ext uri="{FF2B5EF4-FFF2-40B4-BE49-F238E27FC236}">
                <a16:creationId xmlns:a16="http://schemas.microsoft.com/office/drawing/2014/main" id="{BD9286A2-14CF-69EB-149B-2B3895C17E2D}"/>
              </a:ext>
            </a:extLst>
          </p:cNvPr>
          <p:cNvGrpSpPr/>
          <p:nvPr/>
        </p:nvGrpSpPr>
        <p:grpSpPr>
          <a:xfrm>
            <a:off x="13479255" y="6341107"/>
            <a:ext cx="5679806" cy="4018463"/>
            <a:chOff x="0" y="0"/>
            <a:chExt cx="7573075" cy="5357951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1924D3B1-B7D5-34BF-BC67-F89945FBA988}"/>
                </a:ext>
              </a:extLst>
            </p:cNvPr>
            <p:cNvSpPr/>
            <p:nvPr/>
          </p:nvSpPr>
          <p:spPr>
            <a:xfrm>
              <a:off x="0" y="0"/>
              <a:ext cx="7573137" cy="5358003"/>
            </a:xfrm>
            <a:custGeom>
              <a:avLst/>
              <a:gdLst/>
              <a:ahLst/>
              <a:cxnLst/>
              <a:rect l="l" t="t" r="r" b="b"/>
              <a:pathLst>
                <a:path w="7573137" h="5358003">
                  <a:moveTo>
                    <a:pt x="0" y="0"/>
                  </a:moveTo>
                  <a:lnTo>
                    <a:pt x="7573137" y="0"/>
                  </a:lnTo>
                  <a:lnTo>
                    <a:pt x="7573137" y="5358003"/>
                  </a:lnTo>
                  <a:lnTo>
                    <a:pt x="0" y="5358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1"/>
              </a:stretch>
            </a:blip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12" name="Freeform 12">
            <a:extLst>
              <a:ext uri="{FF2B5EF4-FFF2-40B4-BE49-F238E27FC236}">
                <a16:creationId xmlns:a16="http://schemas.microsoft.com/office/drawing/2014/main" id="{D30DE164-4421-0FB1-32B2-8089CF0C3C6B}"/>
              </a:ext>
            </a:extLst>
          </p:cNvPr>
          <p:cNvSpPr/>
          <p:nvPr/>
        </p:nvSpPr>
        <p:spPr>
          <a:xfrm>
            <a:off x="5981902" y="9445528"/>
            <a:ext cx="5910993" cy="841472"/>
          </a:xfrm>
          <a:custGeom>
            <a:avLst/>
            <a:gdLst/>
            <a:ahLst/>
            <a:cxnLst/>
            <a:rect l="l" t="t" r="r" b="b"/>
            <a:pathLst>
              <a:path w="5910993" h="841472">
                <a:moveTo>
                  <a:pt x="0" y="0"/>
                </a:moveTo>
                <a:lnTo>
                  <a:pt x="5910993" y="0"/>
                </a:lnTo>
                <a:lnTo>
                  <a:pt x="5910993" y="841472"/>
                </a:lnTo>
                <a:lnTo>
                  <a:pt x="0" y="8414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13" name="Group 13">
            <a:extLst>
              <a:ext uri="{FF2B5EF4-FFF2-40B4-BE49-F238E27FC236}">
                <a16:creationId xmlns:a16="http://schemas.microsoft.com/office/drawing/2014/main" id="{45B7B536-D133-069A-837A-6A2DED613AF7}"/>
              </a:ext>
            </a:extLst>
          </p:cNvPr>
          <p:cNvGrpSpPr/>
          <p:nvPr/>
        </p:nvGrpSpPr>
        <p:grpSpPr>
          <a:xfrm>
            <a:off x="5981902" y="9725320"/>
            <a:ext cx="5910993" cy="388449"/>
            <a:chOff x="0" y="0"/>
            <a:chExt cx="7881324" cy="517932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DF8F9C8B-A328-3A33-B6AF-5691DD413F6B}"/>
                </a:ext>
              </a:extLst>
            </p:cNvPr>
            <p:cNvSpPr/>
            <p:nvPr/>
          </p:nvSpPr>
          <p:spPr>
            <a:xfrm>
              <a:off x="0" y="0"/>
              <a:ext cx="7881324" cy="517932"/>
            </a:xfrm>
            <a:custGeom>
              <a:avLst/>
              <a:gdLst/>
              <a:ahLst/>
              <a:cxnLst/>
              <a:rect l="l" t="t" r="r" b="b"/>
              <a:pathLst>
                <a:path w="7881324" h="517932">
                  <a:moveTo>
                    <a:pt x="0" y="0"/>
                  </a:moveTo>
                  <a:lnTo>
                    <a:pt x="7881324" y="0"/>
                  </a:lnTo>
                  <a:lnTo>
                    <a:pt x="7881324" y="517932"/>
                  </a:lnTo>
                  <a:lnTo>
                    <a:pt x="0" y="51793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90DA78C2-8B39-777B-06B8-1C53C2300B2F}"/>
                </a:ext>
              </a:extLst>
            </p:cNvPr>
            <p:cNvSpPr txBox="1"/>
            <p:nvPr/>
          </p:nvSpPr>
          <p:spPr>
            <a:xfrm>
              <a:off x="0" y="-38100"/>
              <a:ext cx="7881324" cy="55603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264"/>
                </a:lnSpc>
              </a:pPr>
              <a:r>
                <a:rPr lang="en-US" sz="2331" spc="349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WWW.CHIROONPURPOSE.COM</a:t>
              </a:r>
            </a:p>
          </p:txBody>
        </p:sp>
      </p:grpSp>
      <p:grpSp>
        <p:nvGrpSpPr>
          <p:cNvPr id="16" name="Group 16">
            <a:extLst>
              <a:ext uri="{FF2B5EF4-FFF2-40B4-BE49-F238E27FC236}">
                <a16:creationId xmlns:a16="http://schemas.microsoft.com/office/drawing/2014/main" id="{7AE04A4C-4A46-F3EA-75D9-B706E61A1AE1}"/>
              </a:ext>
            </a:extLst>
          </p:cNvPr>
          <p:cNvGrpSpPr/>
          <p:nvPr/>
        </p:nvGrpSpPr>
        <p:grpSpPr>
          <a:xfrm>
            <a:off x="2475124" y="1923123"/>
            <a:ext cx="11580312" cy="2868858"/>
            <a:chOff x="0" y="-29233"/>
            <a:chExt cx="15440415" cy="3825144"/>
          </a:xfrm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EBCF29AE-625F-698F-F167-F822216D16F1}"/>
                </a:ext>
              </a:extLst>
            </p:cNvPr>
            <p:cNvSpPr/>
            <p:nvPr/>
          </p:nvSpPr>
          <p:spPr>
            <a:xfrm>
              <a:off x="0" y="0"/>
              <a:ext cx="12898701" cy="3795911"/>
            </a:xfrm>
            <a:custGeom>
              <a:avLst/>
              <a:gdLst/>
              <a:ahLst/>
              <a:cxnLst/>
              <a:rect l="l" t="t" r="r" b="b"/>
              <a:pathLst>
                <a:path w="12898701" h="3795911">
                  <a:moveTo>
                    <a:pt x="0" y="0"/>
                  </a:moveTo>
                  <a:lnTo>
                    <a:pt x="12898701" y="0"/>
                  </a:lnTo>
                  <a:lnTo>
                    <a:pt x="12898701" y="3795911"/>
                  </a:lnTo>
                  <a:lnTo>
                    <a:pt x="0" y="379591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37B16C0E-3EC3-1453-69A8-B10865BD7820}"/>
                </a:ext>
              </a:extLst>
            </p:cNvPr>
            <p:cNvSpPr txBox="1"/>
            <p:nvPr/>
          </p:nvSpPr>
          <p:spPr>
            <a:xfrm>
              <a:off x="46181" y="-29233"/>
              <a:ext cx="15394234" cy="3767336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7359"/>
                </a:lnSpc>
              </a:pPr>
              <a:r>
                <a:rPr lang="en-US" sz="6500" b="1" spc="62" dirty="0">
                  <a:solidFill>
                    <a:srgbClr val="FFFFFF"/>
                  </a:solidFill>
                  <a:latin typeface="Century Gothic Paneuropean Heavy"/>
                  <a:ea typeface="Century Gothic Paneuropean Heavy"/>
                  <a:cs typeface="Century Gothic Paneuropean Heavy"/>
                  <a:sym typeface="Century Gothic Paneuropean Heavy"/>
                </a:rPr>
                <a:t>The Silent Epidemic</a:t>
              </a:r>
            </a:p>
          </p:txBody>
        </p:sp>
      </p:grpSp>
      <p:grpSp>
        <p:nvGrpSpPr>
          <p:cNvPr id="19" name="Group 19">
            <a:extLst>
              <a:ext uri="{FF2B5EF4-FFF2-40B4-BE49-F238E27FC236}">
                <a16:creationId xmlns:a16="http://schemas.microsoft.com/office/drawing/2014/main" id="{4AFC9E7E-8D01-0A8A-9E1D-179485A43E63}"/>
              </a:ext>
            </a:extLst>
          </p:cNvPr>
          <p:cNvGrpSpPr/>
          <p:nvPr/>
        </p:nvGrpSpPr>
        <p:grpSpPr>
          <a:xfrm>
            <a:off x="2440488" y="3864289"/>
            <a:ext cx="8880804" cy="1990921"/>
            <a:chOff x="0" y="-653279"/>
            <a:chExt cx="11841073" cy="2654562"/>
          </a:xfrm>
        </p:grpSpPr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022A8E74-EDE2-58D7-F317-5E523C82ECDC}"/>
                </a:ext>
              </a:extLst>
            </p:cNvPr>
            <p:cNvSpPr/>
            <p:nvPr/>
          </p:nvSpPr>
          <p:spPr>
            <a:xfrm>
              <a:off x="0" y="0"/>
              <a:ext cx="11675796" cy="2001283"/>
            </a:xfrm>
            <a:custGeom>
              <a:avLst/>
              <a:gdLst/>
              <a:ahLst/>
              <a:cxnLst/>
              <a:rect l="l" t="t" r="r" b="b"/>
              <a:pathLst>
                <a:path w="11675796" h="2001283">
                  <a:moveTo>
                    <a:pt x="0" y="0"/>
                  </a:moveTo>
                  <a:lnTo>
                    <a:pt x="11675796" y="0"/>
                  </a:lnTo>
                  <a:lnTo>
                    <a:pt x="11675796" y="2001283"/>
                  </a:lnTo>
                  <a:lnTo>
                    <a:pt x="0" y="200128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21" name="TextBox 21">
              <a:extLst>
                <a:ext uri="{FF2B5EF4-FFF2-40B4-BE49-F238E27FC236}">
                  <a16:creationId xmlns:a16="http://schemas.microsoft.com/office/drawing/2014/main" id="{4EE001FE-6EFB-2515-1EEF-CDB2E5D03F53}"/>
                </a:ext>
              </a:extLst>
            </p:cNvPr>
            <p:cNvSpPr txBox="1"/>
            <p:nvPr/>
          </p:nvSpPr>
          <p:spPr>
            <a:xfrm>
              <a:off x="165277" y="-653279"/>
              <a:ext cx="11675796" cy="195365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4799"/>
                </a:lnSpc>
              </a:pPr>
              <a:r>
                <a:rPr lang="en-US" sz="4000" dirty="0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Chronic pain, obesity, asthma, and neurodevelopmental conditions now affect the majority of American children before adulthood.</a:t>
              </a:r>
            </a:p>
          </p:txBody>
        </p:sp>
      </p:grpSp>
      <p:grpSp>
        <p:nvGrpSpPr>
          <p:cNvPr id="22" name="Group 22">
            <a:extLst>
              <a:ext uri="{FF2B5EF4-FFF2-40B4-BE49-F238E27FC236}">
                <a16:creationId xmlns:a16="http://schemas.microsoft.com/office/drawing/2014/main" id="{429A330B-8D8B-27DC-21C3-9B55684E0391}"/>
              </a:ext>
            </a:extLst>
          </p:cNvPr>
          <p:cNvGrpSpPr/>
          <p:nvPr/>
        </p:nvGrpSpPr>
        <p:grpSpPr>
          <a:xfrm>
            <a:off x="2362200" y="7697410"/>
            <a:ext cx="8199384" cy="1179890"/>
            <a:chOff x="0" y="-774543"/>
            <a:chExt cx="10932512" cy="1573187"/>
          </a:xfrm>
        </p:grpSpPr>
        <p:sp>
          <p:nvSpPr>
            <p:cNvPr id="23" name="Freeform 23">
              <a:extLst>
                <a:ext uri="{FF2B5EF4-FFF2-40B4-BE49-F238E27FC236}">
                  <a16:creationId xmlns:a16="http://schemas.microsoft.com/office/drawing/2014/main" id="{600F99B8-A179-961E-3309-EE43ACD64FFC}"/>
                </a:ext>
              </a:extLst>
            </p:cNvPr>
            <p:cNvSpPr/>
            <p:nvPr/>
          </p:nvSpPr>
          <p:spPr>
            <a:xfrm>
              <a:off x="0" y="0"/>
              <a:ext cx="10665884" cy="798644"/>
            </a:xfrm>
            <a:custGeom>
              <a:avLst/>
              <a:gdLst/>
              <a:ahLst/>
              <a:cxnLst/>
              <a:rect l="l" t="t" r="r" b="b"/>
              <a:pathLst>
                <a:path w="10665884" h="798644">
                  <a:moveTo>
                    <a:pt x="0" y="0"/>
                  </a:moveTo>
                  <a:lnTo>
                    <a:pt x="10665884" y="0"/>
                  </a:lnTo>
                  <a:lnTo>
                    <a:pt x="10665884" y="798644"/>
                  </a:lnTo>
                  <a:lnTo>
                    <a:pt x="0" y="79864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24" name="TextBox 24">
              <a:extLst>
                <a:ext uri="{FF2B5EF4-FFF2-40B4-BE49-F238E27FC236}">
                  <a16:creationId xmlns:a16="http://schemas.microsoft.com/office/drawing/2014/main" id="{20C68385-F7BF-9220-FF4B-0F7E042C22E7}"/>
                </a:ext>
              </a:extLst>
            </p:cNvPr>
            <p:cNvSpPr txBox="1"/>
            <p:nvPr/>
          </p:nvSpPr>
          <p:spPr>
            <a:xfrm>
              <a:off x="266628" y="-774543"/>
              <a:ext cx="10665884" cy="83674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2240"/>
                </a:lnSpc>
              </a:pPr>
              <a:r>
                <a:rPr lang="de-DE" sz="1600" dirty="0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Forrest CB, Koenigsberg LJ, Harvey FE, et al. JAMA. 2025;334(6):509–516</a:t>
              </a:r>
              <a:endParaRPr lang="en-US" sz="1600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92736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31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erson in a white coat sitting at a desk with a computer&#10;&#10;AI-generated content may be incorrect.">
            <a:extLst>
              <a:ext uri="{FF2B5EF4-FFF2-40B4-BE49-F238E27FC236}">
                <a16:creationId xmlns:a16="http://schemas.microsoft.com/office/drawing/2014/main" id="{E8F227FD-ED22-D279-5064-C42D58BA49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7" t="9736" r="4869" b="8053"/>
          <a:stretch>
            <a:fillRect/>
          </a:stretch>
        </p:blipFill>
        <p:spPr>
          <a:xfrm>
            <a:off x="0" y="-266700"/>
            <a:ext cx="18847216" cy="108204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48991" y="-17063"/>
            <a:ext cx="18364200" cy="10304063"/>
            <a:chOff x="0" y="0"/>
            <a:chExt cx="24485600" cy="1373875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485600" cy="13738751"/>
            </a:xfrm>
            <a:custGeom>
              <a:avLst/>
              <a:gdLst/>
              <a:ahLst/>
              <a:cxnLst/>
              <a:rect l="l" t="t" r="r" b="b"/>
              <a:pathLst>
                <a:path w="24485600" h="13738751">
                  <a:moveTo>
                    <a:pt x="16891" y="0"/>
                  </a:moveTo>
                  <a:lnTo>
                    <a:pt x="24468710" y="0"/>
                  </a:lnTo>
                  <a:cubicBezTo>
                    <a:pt x="24478107" y="0"/>
                    <a:pt x="24485600" y="7577"/>
                    <a:pt x="24485600" y="16795"/>
                  </a:cubicBezTo>
                  <a:lnTo>
                    <a:pt x="24485600" y="13721958"/>
                  </a:lnTo>
                  <a:cubicBezTo>
                    <a:pt x="24485600" y="13731301"/>
                    <a:pt x="24477980" y="13738751"/>
                    <a:pt x="24468710" y="13738751"/>
                  </a:cubicBezTo>
                  <a:lnTo>
                    <a:pt x="16891" y="13738751"/>
                  </a:lnTo>
                  <a:cubicBezTo>
                    <a:pt x="7493" y="13738751"/>
                    <a:pt x="0" y="13731174"/>
                    <a:pt x="0" y="13721958"/>
                  </a:cubicBezTo>
                  <a:lnTo>
                    <a:pt x="0" y="16795"/>
                  </a:lnTo>
                  <a:cubicBezTo>
                    <a:pt x="0" y="7577"/>
                    <a:pt x="7620" y="0"/>
                    <a:pt x="16891" y="0"/>
                  </a:cubicBezTo>
                  <a:moveTo>
                    <a:pt x="16891" y="33716"/>
                  </a:moveTo>
                  <a:lnTo>
                    <a:pt x="16891" y="16795"/>
                  </a:lnTo>
                  <a:lnTo>
                    <a:pt x="33909" y="16795"/>
                  </a:lnTo>
                  <a:lnTo>
                    <a:pt x="33909" y="13721958"/>
                  </a:lnTo>
                  <a:lnTo>
                    <a:pt x="16891" y="13721958"/>
                  </a:lnTo>
                  <a:lnTo>
                    <a:pt x="16891" y="13705163"/>
                  </a:lnTo>
                  <a:lnTo>
                    <a:pt x="24468710" y="13705163"/>
                  </a:lnTo>
                  <a:lnTo>
                    <a:pt x="24468710" y="13721958"/>
                  </a:lnTo>
                  <a:lnTo>
                    <a:pt x="24451819" y="13721958"/>
                  </a:lnTo>
                  <a:lnTo>
                    <a:pt x="24451819" y="16795"/>
                  </a:lnTo>
                  <a:lnTo>
                    <a:pt x="24468710" y="16795"/>
                  </a:lnTo>
                  <a:lnTo>
                    <a:pt x="24468710" y="33716"/>
                  </a:lnTo>
                  <a:lnTo>
                    <a:pt x="16891" y="337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PH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530918" y="-1714500"/>
            <a:ext cx="19728122" cy="12609756"/>
            <a:chOff x="3488395" y="1500994"/>
            <a:chExt cx="24987886" cy="17678908"/>
          </a:xfrm>
        </p:grpSpPr>
        <p:sp>
          <p:nvSpPr>
            <p:cNvPr id="6" name="Freeform 6"/>
            <p:cNvSpPr/>
            <p:nvPr/>
          </p:nvSpPr>
          <p:spPr>
            <a:xfrm>
              <a:off x="3488395" y="1500994"/>
              <a:ext cx="24987886" cy="17678908"/>
            </a:xfrm>
            <a:custGeom>
              <a:avLst/>
              <a:gdLst/>
              <a:ahLst/>
              <a:cxnLst/>
              <a:rect l="l" t="t" r="r" b="b"/>
              <a:pathLst>
                <a:path w="24987886" h="17678908">
                  <a:moveTo>
                    <a:pt x="0" y="0"/>
                  </a:moveTo>
                  <a:lnTo>
                    <a:pt x="24987886" y="0"/>
                  </a:lnTo>
                  <a:lnTo>
                    <a:pt x="24987886" y="17678908"/>
                  </a:lnTo>
                  <a:lnTo>
                    <a:pt x="0" y="176789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0000"/>
              </a:blip>
              <a:stretch>
                <a:fillRect t="-1" b="-1"/>
              </a:stretch>
            </a:blipFill>
          </p:spPr>
          <p:txBody>
            <a:bodyPr/>
            <a:lstStyle/>
            <a:p>
              <a:endParaRPr lang="en-PH" dirty="0"/>
            </a:p>
          </p:txBody>
        </p:sp>
      </p:grpSp>
      <p:sp>
        <p:nvSpPr>
          <p:cNvPr id="7" name="Freeform 7"/>
          <p:cNvSpPr/>
          <p:nvPr/>
        </p:nvSpPr>
        <p:spPr>
          <a:xfrm>
            <a:off x="16473377" y="8618631"/>
            <a:ext cx="3879627" cy="3879627"/>
          </a:xfrm>
          <a:custGeom>
            <a:avLst/>
            <a:gdLst/>
            <a:ahLst/>
            <a:cxnLst/>
            <a:rect l="l" t="t" r="r" b="b"/>
            <a:pathLst>
              <a:path w="3879627" h="3879627">
                <a:moveTo>
                  <a:pt x="0" y="0"/>
                </a:moveTo>
                <a:lnTo>
                  <a:pt x="3879627" y="0"/>
                </a:lnTo>
                <a:lnTo>
                  <a:pt x="3879627" y="3879627"/>
                </a:lnTo>
                <a:lnTo>
                  <a:pt x="0" y="38796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8" name="Freeform 8"/>
          <p:cNvSpPr/>
          <p:nvPr/>
        </p:nvSpPr>
        <p:spPr>
          <a:xfrm>
            <a:off x="14408373" y="6407373"/>
            <a:ext cx="3879627" cy="3879627"/>
          </a:xfrm>
          <a:custGeom>
            <a:avLst/>
            <a:gdLst/>
            <a:ahLst/>
            <a:cxnLst/>
            <a:rect l="l" t="t" r="r" b="b"/>
            <a:pathLst>
              <a:path w="3879627" h="3879627">
                <a:moveTo>
                  <a:pt x="0" y="0"/>
                </a:moveTo>
                <a:lnTo>
                  <a:pt x="3879627" y="0"/>
                </a:lnTo>
                <a:lnTo>
                  <a:pt x="3879627" y="3879627"/>
                </a:lnTo>
                <a:lnTo>
                  <a:pt x="0" y="38796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9" name="Group 9"/>
          <p:cNvGrpSpPr/>
          <p:nvPr/>
        </p:nvGrpSpPr>
        <p:grpSpPr>
          <a:xfrm>
            <a:off x="-1093894" y="-1076562"/>
            <a:ext cx="3568927" cy="3568927"/>
            <a:chOff x="0" y="0"/>
            <a:chExt cx="4758569" cy="475856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758690" cy="4758563"/>
            </a:xfrm>
            <a:custGeom>
              <a:avLst/>
              <a:gdLst/>
              <a:ahLst/>
              <a:cxnLst/>
              <a:rect l="l" t="t" r="r" b="b"/>
              <a:pathLst>
                <a:path w="4758690" h="4758563">
                  <a:moveTo>
                    <a:pt x="2379345" y="0"/>
                  </a:moveTo>
                  <a:cubicBezTo>
                    <a:pt x="1065276" y="0"/>
                    <a:pt x="0" y="1065276"/>
                    <a:pt x="0" y="2379345"/>
                  </a:cubicBezTo>
                  <a:cubicBezTo>
                    <a:pt x="0" y="3693414"/>
                    <a:pt x="1065276" y="4758563"/>
                    <a:pt x="2379345" y="4758563"/>
                  </a:cubicBezTo>
                  <a:cubicBezTo>
                    <a:pt x="3693414" y="4758563"/>
                    <a:pt x="4758690" y="3693287"/>
                    <a:pt x="4758690" y="2379218"/>
                  </a:cubicBezTo>
                  <a:cubicBezTo>
                    <a:pt x="4758690" y="1065149"/>
                    <a:pt x="3693287" y="0"/>
                    <a:pt x="2379345" y="0"/>
                  </a:cubicBezTo>
                  <a:close/>
                </a:path>
              </a:pathLst>
            </a:custGeom>
            <a:solidFill>
              <a:srgbClr val="86EAE9"/>
            </a:solidFill>
          </p:spPr>
          <p:txBody>
            <a:bodyPr/>
            <a:lstStyle/>
            <a:p>
              <a:endParaRPr lang="en-PH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209799" y="1764875"/>
            <a:ext cx="14263578" cy="2965364"/>
            <a:chOff x="0" y="-157908"/>
            <a:chExt cx="12090400" cy="395381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2090400" cy="3795911"/>
            </a:xfrm>
            <a:custGeom>
              <a:avLst/>
              <a:gdLst/>
              <a:ahLst/>
              <a:cxnLst/>
              <a:rect l="l" t="t" r="r" b="b"/>
              <a:pathLst>
                <a:path w="12090400" h="3795911">
                  <a:moveTo>
                    <a:pt x="0" y="0"/>
                  </a:moveTo>
                  <a:lnTo>
                    <a:pt x="12090400" y="0"/>
                  </a:lnTo>
                  <a:lnTo>
                    <a:pt x="12090400" y="3795911"/>
                  </a:lnTo>
                  <a:lnTo>
                    <a:pt x="0" y="379591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293933" y="-157908"/>
              <a:ext cx="11130438" cy="376733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7359"/>
                </a:lnSpc>
              </a:pPr>
              <a:r>
                <a:rPr lang="en-US" sz="6500" b="1" spc="63" dirty="0">
                  <a:solidFill>
                    <a:srgbClr val="FFFFFF"/>
                  </a:solidFill>
                  <a:latin typeface="Century Gothic Paneuropean Heavy"/>
                  <a:ea typeface="Century Gothic Paneuropean Heavy"/>
                  <a:cs typeface="Century Gothic Paneuropean Heavy"/>
                  <a:sym typeface="Century Gothic Paneuropean Heavy"/>
                </a:rPr>
                <a:t>Adult Brain Neurogenesis Proven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3411200" y="6407373"/>
            <a:ext cx="5679806" cy="4018463"/>
            <a:chOff x="0" y="0"/>
            <a:chExt cx="7573075" cy="535795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7573137" cy="5358003"/>
            </a:xfrm>
            <a:custGeom>
              <a:avLst/>
              <a:gdLst/>
              <a:ahLst/>
              <a:cxnLst/>
              <a:rect l="l" t="t" r="r" b="b"/>
              <a:pathLst>
                <a:path w="7573137" h="5358003">
                  <a:moveTo>
                    <a:pt x="0" y="0"/>
                  </a:moveTo>
                  <a:lnTo>
                    <a:pt x="7573137" y="0"/>
                  </a:lnTo>
                  <a:lnTo>
                    <a:pt x="7573137" y="5358003"/>
                  </a:lnTo>
                  <a:lnTo>
                    <a:pt x="0" y="5358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1"/>
              </a:stretch>
            </a:blip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16" name="Freeform 16"/>
          <p:cNvSpPr/>
          <p:nvPr/>
        </p:nvSpPr>
        <p:spPr>
          <a:xfrm>
            <a:off x="5981902" y="9445528"/>
            <a:ext cx="5910993" cy="841472"/>
          </a:xfrm>
          <a:custGeom>
            <a:avLst/>
            <a:gdLst/>
            <a:ahLst/>
            <a:cxnLst/>
            <a:rect l="l" t="t" r="r" b="b"/>
            <a:pathLst>
              <a:path w="5910993" h="841472">
                <a:moveTo>
                  <a:pt x="0" y="0"/>
                </a:moveTo>
                <a:lnTo>
                  <a:pt x="5910993" y="0"/>
                </a:lnTo>
                <a:lnTo>
                  <a:pt x="5910993" y="841472"/>
                </a:lnTo>
                <a:lnTo>
                  <a:pt x="0" y="8414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19" name="TextBox 19"/>
          <p:cNvSpPr txBox="1"/>
          <p:nvPr/>
        </p:nvSpPr>
        <p:spPr>
          <a:xfrm>
            <a:off x="2684271" y="4529397"/>
            <a:ext cx="11047675" cy="2358212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>
              <a:lnSpc>
                <a:spcPts val="5698"/>
              </a:lnSpc>
            </a:pPr>
            <a:r>
              <a:rPr lang="en-US" sz="4000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The discovery of proliferating neural progenitors in the adult human hippocampus settles a decades-long controversy.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2235275" y="8215916"/>
            <a:ext cx="10523539" cy="770624"/>
            <a:chOff x="0" y="0"/>
            <a:chExt cx="11346705" cy="1027499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0820400" cy="798644"/>
            </a:xfrm>
            <a:custGeom>
              <a:avLst/>
              <a:gdLst/>
              <a:ahLst/>
              <a:cxnLst/>
              <a:rect l="l" t="t" r="r" b="b"/>
              <a:pathLst>
                <a:path w="10820400" h="798644">
                  <a:moveTo>
                    <a:pt x="0" y="0"/>
                  </a:moveTo>
                  <a:lnTo>
                    <a:pt x="10820400" y="0"/>
                  </a:lnTo>
                  <a:lnTo>
                    <a:pt x="10820400" y="798644"/>
                  </a:lnTo>
                  <a:lnTo>
                    <a:pt x="0" y="79864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 dirty="0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526305" y="190755"/>
              <a:ext cx="10820400" cy="83674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2240"/>
                </a:lnSpc>
              </a:pPr>
              <a:r>
                <a:rPr lang="fr-FR" sz="1600" dirty="0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Dumitru I, et al. Science. 2025;389:58–63</a:t>
              </a:r>
              <a:endParaRPr lang="en-US" sz="1600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endParaRP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5981902" y="9725320"/>
            <a:ext cx="5910993" cy="388449"/>
            <a:chOff x="0" y="0"/>
            <a:chExt cx="7881324" cy="517932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7881324" cy="517932"/>
            </a:xfrm>
            <a:custGeom>
              <a:avLst/>
              <a:gdLst/>
              <a:ahLst/>
              <a:cxnLst/>
              <a:rect l="l" t="t" r="r" b="b"/>
              <a:pathLst>
                <a:path w="7881324" h="517932">
                  <a:moveTo>
                    <a:pt x="0" y="0"/>
                  </a:moveTo>
                  <a:lnTo>
                    <a:pt x="7881324" y="0"/>
                  </a:lnTo>
                  <a:lnTo>
                    <a:pt x="7881324" y="517932"/>
                  </a:lnTo>
                  <a:lnTo>
                    <a:pt x="0" y="51793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7881324" cy="55603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264"/>
                </a:lnSpc>
              </a:pPr>
              <a:r>
                <a:rPr lang="en-US" sz="2331" spc="349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WWW.CHIROONPURPOSE.COM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31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erson getting a massage&#10;&#10;AI-generated content may be incorrect.">
            <a:extLst>
              <a:ext uri="{FF2B5EF4-FFF2-40B4-BE49-F238E27FC236}">
                <a16:creationId xmlns:a16="http://schemas.microsoft.com/office/drawing/2014/main" id="{157D64B3-4E87-23C7-27B9-EDDBEF4E9B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0" t="2579" r="37175" b="-2579"/>
          <a:stretch>
            <a:fillRect/>
          </a:stretch>
        </p:blipFill>
        <p:spPr>
          <a:xfrm>
            <a:off x="-486750" y="1"/>
            <a:ext cx="6225290" cy="1064726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-38100" y="0"/>
            <a:ext cx="18364200" cy="10363200"/>
            <a:chOff x="0" y="0"/>
            <a:chExt cx="24485600" cy="13817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485600" cy="13817600"/>
            </a:xfrm>
            <a:custGeom>
              <a:avLst/>
              <a:gdLst/>
              <a:ahLst/>
              <a:cxnLst/>
              <a:rect l="l" t="t" r="r" b="b"/>
              <a:pathLst>
                <a:path w="24485600" h="13817600">
                  <a:moveTo>
                    <a:pt x="16891" y="0"/>
                  </a:moveTo>
                  <a:lnTo>
                    <a:pt x="24468710" y="0"/>
                  </a:lnTo>
                  <a:cubicBezTo>
                    <a:pt x="24478107" y="0"/>
                    <a:pt x="24485600" y="7620"/>
                    <a:pt x="24485600" y="16891"/>
                  </a:cubicBezTo>
                  <a:lnTo>
                    <a:pt x="24485600" y="13800710"/>
                  </a:lnTo>
                  <a:cubicBezTo>
                    <a:pt x="24485600" y="13810107"/>
                    <a:pt x="24477980" y="13817600"/>
                    <a:pt x="24468710" y="13817600"/>
                  </a:cubicBezTo>
                  <a:lnTo>
                    <a:pt x="16891" y="13817600"/>
                  </a:lnTo>
                  <a:cubicBezTo>
                    <a:pt x="7493" y="13817600"/>
                    <a:pt x="0" y="13809980"/>
                    <a:pt x="0" y="13800710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3800710"/>
                  </a:lnTo>
                  <a:lnTo>
                    <a:pt x="16891" y="13800710"/>
                  </a:lnTo>
                  <a:lnTo>
                    <a:pt x="16891" y="13783819"/>
                  </a:lnTo>
                  <a:lnTo>
                    <a:pt x="24468710" y="13783819"/>
                  </a:lnTo>
                  <a:lnTo>
                    <a:pt x="24468710" y="13800710"/>
                  </a:lnTo>
                  <a:lnTo>
                    <a:pt x="24451819" y="13800710"/>
                  </a:lnTo>
                  <a:lnTo>
                    <a:pt x="24451819" y="16891"/>
                  </a:lnTo>
                  <a:lnTo>
                    <a:pt x="24468710" y="16891"/>
                  </a:lnTo>
                  <a:lnTo>
                    <a:pt x="24468710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6" name="Freeform 6"/>
          <p:cNvSpPr/>
          <p:nvPr/>
        </p:nvSpPr>
        <p:spPr>
          <a:xfrm>
            <a:off x="16473377" y="8618631"/>
            <a:ext cx="3879627" cy="3879627"/>
          </a:xfrm>
          <a:custGeom>
            <a:avLst/>
            <a:gdLst/>
            <a:ahLst/>
            <a:cxnLst/>
            <a:rect l="l" t="t" r="r" b="b"/>
            <a:pathLst>
              <a:path w="3879627" h="3879627">
                <a:moveTo>
                  <a:pt x="0" y="0"/>
                </a:moveTo>
                <a:lnTo>
                  <a:pt x="3879627" y="0"/>
                </a:lnTo>
                <a:lnTo>
                  <a:pt x="3879627" y="3879627"/>
                </a:lnTo>
                <a:lnTo>
                  <a:pt x="0" y="38796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7" name="Freeform 7"/>
          <p:cNvSpPr/>
          <p:nvPr/>
        </p:nvSpPr>
        <p:spPr>
          <a:xfrm>
            <a:off x="14408373" y="6407373"/>
            <a:ext cx="3879627" cy="3879627"/>
          </a:xfrm>
          <a:custGeom>
            <a:avLst/>
            <a:gdLst/>
            <a:ahLst/>
            <a:cxnLst/>
            <a:rect l="l" t="t" r="r" b="b"/>
            <a:pathLst>
              <a:path w="3879627" h="3879627">
                <a:moveTo>
                  <a:pt x="0" y="0"/>
                </a:moveTo>
                <a:lnTo>
                  <a:pt x="3879627" y="0"/>
                </a:lnTo>
                <a:lnTo>
                  <a:pt x="3879627" y="3879627"/>
                </a:lnTo>
                <a:lnTo>
                  <a:pt x="0" y="38796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8" name="Group 8"/>
          <p:cNvGrpSpPr/>
          <p:nvPr/>
        </p:nvGrpSpPr>
        <p:grpSpPr>
          <a:xfrm>
            <a:off x="13537108" y="6335665"/>
            <a:ext cx="5679806" cy="4018463"/>
            <a:chOff x="0" y="0"/>
            <a:chExt cx="7573075" cy="535795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573137" cy="5358003"/>
            </a:xfrm>
            <a:custGeom>
              <a:avLst/>
              <a:gdLst/>
              <a:ahLst/>
              <a:cxnLst/>
              <a:rect l="l" t="t" r="r" b="b"/>
              <a:pathLst>
                <a:path w="7573137" h="5358003">
                  <a:moveTo>
                    <a:pt x="0" y="0"/>
                  </a:moveTo>
                  <a:lnTo>
                    <a:pt x="7573137" y="0"/>
                  </a:lnTo>
                  <a:lnTo>
                    <a:pt x="7573137" y="5358003"/>
                  </a:lnTo>
                  <a:lnTo>
                    <a:pt x="0" y="5358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1"/>
              </a:stretch>
            </a:blip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10" name="Freeform 10"/>
          <p:cNvSpPr/>
          <p:nvPr/>
        </p:nvSpPr>
        <p:spPr>
          <a:xfrm>
            <a:off x="5981902" y="9445528"/>
            <a:ext cx="5910993" cy="841472"/>
          </a:xfrm>
          <a:custGeom>
            <a:avLst/>
            <a:gdLst/>
            <a:ahLst/>
            <a:cxnLst/>
            <a:rect l="l" t="t" r="r" b="b"/>
            <a:pathLst>
              <a:path w="5910993" h="841472">
                <a:moveTo>
                  <a:pt x="0" y="0"/>
                </a:moveTo>
                <a:lnTo>
                  <a:pt x="5910993" y="0"/>
                </a:lnTo>
                <a:lnTo>
                  <a:pt x="5910993" y="841472"/>
                </a:lnTo>
                <a:lnTo>
                  <a:pt x="0" y="8414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11" name="Group 11"/>
          <p:cNvGrpSpPr/>
          <p:nvPr/>
        </p:nvGrpSpPr>
        <p:grpSpPr>
          <a:xfrm>
            <a:off x="5981902" y="9725320"/>
            <a:ext cx="5910993" cy="388449"/>
            <a:chOff x="0" y="0"/>
            <a:chExt cx="7881324" cy="51793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7881324" cy="517932"/>
            </a:xfrm>
            <a:custGeom>
              <a:avLst/>
              <a:gdLst/>
              <a:ahLst/>
              <a:cxnLst/>
              <a:rect l="l" t="t" r="r" b="b"/>
              <a:pathLst>
                <a:path w="7881324" h="517932">
                  <a:moveTo>
                    <a:pt x="0" y="0"/>
                  </a:moveTo>
                  <a:lnTo>
                    <a:pt x="7881324" y="0"/>
                  </a:lnTo>
                  <a:lnTo>
                    <a:pt x="7881324" y="517932"/>
                  </a:lnTo>
                  <a:lnTo>
                    <a:pt x="0" y="51793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7881324" cy="55603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264"/>
                </a:lnSpc>
              </a:pPr>
              <a:r>
                <a:rPr lang="en-US" sz="2331" spc="349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WWW.CHIROONPURPOSE.COM</a:t>
              </a: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6629400" y="1511653"/>
            <a:ext cx="10052973" cy="2761766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algn="l">
              <a:lnSpc>
                <a:spcPts val="5635"/>
              </a:lnSpc>
            </a:pPr>
            <a:r>
              <a:rPr lang="en-US" sz="6500" b="1" spc="49" dirty="0">
                <a:solidFill>
                  <a:srgbClr val="FFFFFF"/>
                </a:solidFill>
                <a:latin typeface="Century Gothic Paneuropean Heavy"/>
                <a:ea typeface="Century Gothic Paneuropean Heavy"/>
                <a:cs typeface="Century Gothic Paneuropean Heavy"/>
                <a:sym typeface="Century Gothic Paneuropean Heavy"/>
              </a:rPr>
              <a:t>Inflammation in Low Back Pain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6187422" y="3897689"/>
            <a:ext cx="9063384" cy="2265341"/>
            <a:chOff x="283263" y="-133968"/>
            <a:chExt cx="12084510" cy="3020453"/>
          </a:xfrm>
        </p:grpSpPr>
        <p:sp>
          <p:nvSpPr>
            <p:cNvPr id="18" name="Freeform 18"/>
            <p:cNvSpPr/>
            <p:nvPr/>
          </p:nvSpPr>
          <p:spPr>
            <a:xfrm>
              <a:off x="283263" y="-133968"/>
              <a:ext cx="11495207" cy="2746214"/>
            </a:xfrm>
            <a:custGeom>
              <a:avLst/>
              <a:gdLst/>
              <a:ahLst/>
              <a:cxnLst/>
              <a:rect l="l" t="t" r="r" b="b"/>
              <a:pathLst>
                <a:path w="11495207" h="2746214">
                  <a:moveTo>
                    <a:pt x="0" y="0"/>
                  </a:moveTo>
                  <a:lnTo>
                    <a:pt x="11495207" y="0"/>
                  </a:lnTo>
                  <a:lnTo>
                    <a:pt x="11495207" y="2746214"/>
                  </a:lnTo>
                  <a:lnTo>
                    <a:pt x="0" y="274621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872567" y="168845"/>
              <a:ext cx="11495206" cy="271764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4798"/>
                </a:lnSpc>
              </a:pPr>
              <a:r>
                <a:rPr lang="en-US" sz="4000" dirty="0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Elevated levels of C-reactive protein and IL-6 were consistently detected in chronic low back pain patients.</a:t>
              </a:r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6629400" y="7786847"/>
            <a:ext cx="7375828" cy="627558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algn="l">
              <a:lnSpc>
                <a:spcPts val="2240"/>
              </a:lnSpc>
            </a:pPr>
            <a:r>
              <a:rPr lang="en-US" sz="1600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Injeyan HS, Teodorczyk-Injeyan JA, Hogg-Johnson S, et al. Biomarker Insights. 2025;20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-1093894" y="-1076562"/>
            <a:ext cx="3568927" cy="3568927"/>
            <a:chOff x="0" y="0"/>
            <a:chExt cx="4758569" cy="4758569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4758690" cy="4758563"/>
            </a:xfrm>
            <a:custGeom>
              <a:avLst/>
              <a:gdLst/>
              <a:ahLst/>
              <a:cxnLst/>
              <a:rect l="l" t="t" r="r" b="b"/>
              <a:pathLst>
                <a:path w="4758690" h="4758563">
                  <a:moveTo>
                    <a:pt x="2379345" y="0"/>
                  </a:moveTo>
                  <a:cubicBezTo>
                    <a:pt x="1065276" y="0"/>
                    <a:pt x="0" y="1065276"/>
                    <a:pt x="0" y="2379345"/>
                  </a:cubicBezTo>
                  <a:cubicBezTo>
                    <a:pt x="0" y="3693414"/>
                    <a:pt x="1065276" y="4758563"/>
                    <a:pt x="2379345" y="4758563"/>
                  </a:cubicBezTo>
                  <a:cubicBezTo>
                    <a:pt x="3693414" y="4758563"/>
                    <a:pt x="4758690" y="3693287"/>
                    <a:pt x="4758690" y="2379218"/>
                  </a:cubicBezTo>
                  <a:cubicBezTo>
                    <a:pt x="4758690" y="1065149"/>
                    <a:pt x="3693287" y="0"/>
                    <a:pt x="2379345" y="0"/>
                  </a:cubicBezTo>
                  <a:close/>
                </a:path>
              </a:pathLst>
            </a:custGeom>
            <a:solidFill>
              <a:srgbClr val="86EAE9"/>
            </a:solidFill>
          </p:spPr>
          <p:txBody>
            <a:bodyPr/>
            <a:lstStyle/>
            <a:p>
              <a:endParaRPr lang="en-PH"/>
            </a:p>
          </p:txBody>
        </p:sp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ED62F2C9-C8C6-02B6-8764-4CFC5F95EB1C}"/>
              </a:ext>
            </a:extLst>
          </p:cNvPr>
          <p:cNvGrpSpPr/>
          <p:nvPr/>
        </p:nvGrpSpPr>
        <p:grpSpPr>
          <a:xfrm>
            <a:off x="2783718" y="-1447991"/>
            <a:ext cx="18740914" cy="13259181"/>
            <a:chOff x="0" y="0"/>
            <a:chExt cx="24987886" cy="17678908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33C7833E-3A79-4DA0-A65D-87CBF47483C5}"/>
                </a:ext>
              </a:extLst>
            </p:cNvPr>
            <p:cNvSpPr/>
            <p:nvPr/>
          </p:nvSpPr>
          <p:spPr>
            <a:xfrm>
              <a:off x="0" y="0"/>
              <a:ext cx="24987886" cy="17678908"/>
            </a:xfrm>
            <a:custGeom>
              <a:avLst/>
              <a:gdLst/>
              <a:ahLst/>
              <a:cxnLst/>
              <a:rect l="l" t="t" r="r" b="b"/>
              <a:pathLst>
                <a:path w="24987886" h="17678908">
                  <a:moveTo>
                    <a:pt x="0" y="0"/>
                  </a:moveTo>
                  <a:lnTo>
                    <a:pt x="24987886" y="0"/>
                  </a:lnTo>
                  <a:lnTo>
                    <a:pt x="24987886" y="17678908"/>
                  </a:lnTo>
                  <a:lnTo>
                    <a:pt x="0" y="176789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15000"/>
              </a:blip>
              <a:stretch>
                <a:fillRect t="-1" b="-1"/>
              </a:stretch>
            </a:blipFill>
          </p:spPr>
          <p:txBody>
            <a:bodyPr/>
            <a:lstStyle/>
            <a:p>
              <a:endParaRPr lang="en-PH"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31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0366D851-78FD-D282-17A8-3BB99275D5B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9" r="46515"/>
          <a:stretch>
            <a:fillRect/>
          </a:stretch>
        </p:blipFill>
        <p:spPr>
          <a:xfrm flipH="1">
            <a:off x="12155282" y="0"/>
            <a:ext cx="6173724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0" y="-38100"/>
            <a:ext cx="18364200" cy="10363200"/>
            <a:chOff x="0" y="0"/>
            <a:chExt cx="24485600" cy="13817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485600" cy="13817600"/>
            </a:xfrm>
            <a:custGeom>
              <a:avLst/>
              <a:gdLst/>
              <a:ahLst/>
              <a:cxnLst/>
              <a:rect l="l" t="t" r="r" b="b"/>
              <a:pathLst>
                <a:path w="24485600" h="13817600">
                  <a:moveTo>
                    <a:pt x="16891" y="0"/>
                  </a:moveTo>
                  <a:lnTo>
                    <a:pt x="24468710" y="0"/>
                  </a:lnTo>
                  <a:cubicBezTo>
                    <a:pt x="24478107" y="0"/>
                    <a:pt x="24485600" y="7620"/>
                    <a:pt x="24485600" y="16891"/>
                  </a:cubicBezTo>
                  <a:lnTo>
                    <a:pt x="24485600" y="13800710"/>
                  </a:lnTo>
                  <a:cubicBezTo>
                    <a:pt x="24485600" y="13810107"/>
                    <a:pt x="24477980" y="13817600"/>
                    <a:pt x="24468710" y="13817600"/>
                  </a:cubicBezTo>
                  <a:lnTo>
                    <a:pt x="16891" y="13817600"/>
                  </a:lnTo>
                  <a:cubicBezTo>
                    <a:pt x="7493" y="13817600"/>
                    <a:pt x="0" y="13809980"/>
                    <a:pt x="0" y="13800710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3800710"/>
                  </a:lnTo>
                  <a:lnTo>
                    <a:pt x="16891" y="13800710"/>
                  </a:lnTo>
                  <a:lnTo>
                    <a:pt x="16891" y="13783819"/>
                  </a:lnTo>
                  <a:lnTo>
                    <a:pt x="24468710" y="13783819"/>
                  </a:lnTo>
                  <a:lnTo>
                    <a:pt x="24468710" y="13800710"/>
                  </a:lnTo>
                  <a:lnTo>
                    <a:pt x="24451819" y="13800710"/>
                  </a:lnTo>
                  <a:lnTo>
                    <a:pt x="24451819" y="16891"/>
                  </a:lnTo>
                  <a:lnTo>
                    <a:pt x="24468710" y="16891"/>
                  </a:lnTo>
                  <a:lnTo>
                    <a:pt x="24468710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PH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-2814484" y="-1638751"/>
            <a:ext cx="18740914" cy="13259181"/>
            <a:chOff x="0" y="0"/>
            <a:chExt cx="24987886" cy="1767890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987886" cy="17678908"/>
            </a:xfrm>
            <a:custGeom>
              <a:avLst/>
              <a:gdLst/>
              <a:ahLst/>
              <a:cxnLst/>
              <a:rect l="l" t="t" r="r" b="b"/>
              <a:pathLst>
                <a:path w="24987886" h="17678908">
                  <a:moveTo>
                    <a:pt x="0" y="0"/>
                  </a:moveTo>
                  <a:lnTo>
                    <a:pt x="24987886" y="0"/>
                  </a:lnTo>
                  <a:lnTo>
                    <a:pt x="24987886" y="17678908"/>
                  </a:lnTo>
                  <a:lnTo>
                    <a:pt x="0" y="176789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15000"/>
              </a:blip>
              <a:stretch>
                <a:fillRect t="-1" b="-1"/>
              </a:stretch>
            </a:blipFill>
          </p:spPr>
          <p:txBody>
            <a:bodyPr/>
            <a:lstStyle/>
            <a:p>
              <a:endParaRPr lang="en-PH" dirty="0"/>
            </a:p>
          </p:txBody>
        </p:sp>
      </p:grpSp>
      <p:sp>
        <p:nvSpPr>
          <p:cNvPr id="6" name="Freeform 6"/>
          <p:cNvSpPr/>
          <p:nvPr/>
        </p:nvSpPr>
        <p:spPr>
          <a:xfrm>
            <a:off x="16473377" y="8618631"/>
            <a:ext cx="3879627" cy="3879627"/>
          </a:xfrm>
          <a:custGeom>
            <a:avLst/>
            <a:gdLst/>
            <a:ahLst/>
            <a:cxnLst/>
            <a:rect l="l" t="t" r="r" b="b"/>
            <a:pathLst>
              <a:path w="3879627" h="3879627">
                <a:moveTo>
                  <a:pt x="0" y="0"/>
                </a:moveTo>
                <a:lnTo>
                  <a:pt x="3879627" y="0"/>
                </a:lnTo>
                <a:lnTo>
                  <a:pt x="3879627" y="3879627"/>
                </a:lnTo>
                <a:lnTo>
                  <a:pt x="0" y="38796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7" name="Freeform 7"/>
          <p:cNvSpPr/>
          <p:nvPr/>
        </p:nvSpPr>
        <p:spPr>
          <a:xfrm>
            <a:off x="14449379" y="6407373"/>
            <a:ext cx="3879627" cy="3879627"/>
          </a:xfrm>
          <a:custGeom>
            <a:avLst/>
            <a:gdLst/>
            <a:ahLst/>
            <a:cxnLst/>
            <a:rect l="l" t="t" r="r" b="b"/>
            <a:pathLst>
              <a:path w="3879627" h="3879627">
                <a:moveTo>
                  <a:pt x="0" y="0"/>
                </a:moveTo>
                <a:lnTo>
                  <a:pt x="3879627" y="0"/>
                </a:lnTo>
                <a:lnTo>
                  <a:pt x="3879627" y="3879627"/>
                </a:lnTo>
                <a:lnTo>
                  <a:pt x="0" y="38796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8" name="Group 8"/>
          <p:cNvGrpSpPr/>
          <p:nvPr/>
        </p:nvGrpSpPr>
        <p:grpSpPr>
          <a:xfrm>
            <a:off x="-1093894" y="-1076562"/>
            <a:ext cx="3568927" cy="3568927"/>
            <a:chOff x="0" y="0"/>
            <a:chExt cx="4758569" cy="475856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758690" cy="4758563"/>
            </a:xfrm>
            <a:custGeom>
              <a:avLst/>
              <a:gdLst/>
              <a:ahLst/>
              <a:cxnLst/>
              <a:rect l="l" t="t" r="r" b="b"/>
              <a:pathLst>
                <a:path w="4758690" h="4758563">
                  <a:moveTo>
                    <a:pt x="2379345" y="0"/>
                  </a:moveTo>
                  <a:cubicBezTo>
                    <a:pt x="1065276" y="0"/>
                    <a:pt x="0" y="1065276"/>
                    <a:pt x="0" y="2379345"/>
                  </a:cubicBezTo>
                  <a:cubicBezTo>
                    <a:pt x="0" y="3693414"/>
                    <a:pt x="1065276" y="4758563"/>
                    <a:pt x="2379345" y="4758563"/>
                  </a:cubicBezTo>
                  <a:cubicBezTo>
                    <a:pt x="3693414" y="4758563"/>
                    <a:pt x="4758690" y="3693287"/>
                    <a:pt x="4758690" y="2379218"/>
                  </a:cubicBezTo>
                  <a:cubicBezTo>
                    <a:pt x="4758690" y="1065149"/>
                    <a:pt x="3693287" y="0"/>
                    <a:pt x="2379345" y="0"/>
                  </a:cubicBezTo>
                  <a:close/>
                </a:path>
              </a:pathLst>
            </a:custGeom>
            <a:solidFill>
              <a:srgbClr val="86EAE9"/>
            </a:solidFill>
          </p:spPr>
          <p:txBody>
            <a:bodyPr/>
            <a:lstStyle/>
            <a:p>
              <a:endParaRPr lang="en-PH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3549085" y="6326593"/>
            <a:ext cx="5679806" cy="4018463"/>
            <a:chOff x="0" y="0"/>
            <a:chExt cx="7573075" cy="535795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573137" cy="5358003"/>
            </a:xfrm>
            <a:custGeom>
              <a:avLst/>
              <a:gdLst/>
              <a:ahLst/>
              <a:cxnLst/>
              <a:rect l="l" t="t" r="r" b="b"/>
              <a:pathLst>
                <a:path w="7573137" h="5358003">
                  <a:moveTo>
                    <a:pt x="0" y="0"/>
                  </a:moveTo>
                  <a:lnTo>
                    <a:pt x="7573137" y="0"/>
                  </a:lnTo>
                  <a:lnTo>
                    <a:pt x="7573137" y="5358003"/>
                  </a:lnTo>
                  <a:lnTo>
                    <a:pt x="0" y="5358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1"/>
              </a:stretch>
            </a:blip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12" name="Freeform 12"/>
          <p:cNvSpPr/>
          <p:nvPr/>
        </p:nvSpPr>
        <p:spPr>
          <a:xfrm>
            <a:off x="5981902" y="9445528"/>
            <a:ext cx="5910993" cy="841472"/>
          </a:xfrm>
          <a:custGeom>
            <a:avLst/>
            <a:gdLst/>
            <a:ahLst/>
            <a:cxnLst/>
            <a:rect l="l" t="t" r="r" b="b"/>
            <a:pathLst>
              <a:path w="5910993" h="841472">
                <a:moveTo>
                  <a:pt x="0" y="0"/>
                </a:moveTo>
                <a:lnTo>
                  <a:pt x="5910993" y="0"/>
                </a:lnTo>
                <a:lnTo>
                  <a:pt x="5910993" y="841472"/>
                </a:lnTo>
                <a:lnTo>
                  <a:pt x="0" y="8414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13" name="Group 13"/>
          <p:cNvGrpSpPr/>
          <p:nvPr/>
        </p:nvGrpSpPr>
        <p:grpSpPr>
          <a:xfrm>
            <a:off x="5981902" y="9725320"/>
            <a:ext cx="5910993" cy="388449"/>
            <a:chOff x="0" y="0"/>
            <a:chExt cx="7881324" cy="51793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7881324" cy="517932"/>
            </a:xfrm>
            <a:custGeom>
              <a:avLst/>
              <a:gdLst/>
              <a:ahLst/>
              <a:cxnLst/>
              <a:rect l="l" t="t" r="r" b="b"/>
              <a:pathLst>
                <a:path w="7881324" h="517932">
                  <a:moveTo>
                    <a:pt x="0" y="0"/>
                  </a:moveTo>
                  <a:lnTo>
                    <a:pt x="7881324" y="0"/>
                  </a:lnTo>
                  <a:lnTo>
                    <a:pt x="7881324" y="517932"/>
                  </a:lnTo>
                  <a:lnTo>
                    <a:pt x="0" y="51793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7881324" cy="55603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264"/>
                </a:lnSpc>
              </a:pPr>
              <a:r>
                <a:rPr lang="en-US" sz="2331" spc="349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WWW.CHIROONPURPOSE.COM</a:t>
              </a: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905763" y="2186706"/>
            <a:ext cx="10129150" cy="2728376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algn="l">
              <a:lnSpc>
                <a:spcPts val="7359"/>
              </a:lnSpc>
            </a:pPr>
            <a:r>
              <a:rPr lang="en-US" sz="6500" b="1" spc="62" dirty="0">
                <a:solidFill>
                  <a:srgbClr val="FFFFFF"/>
                </a:solidFill>
                <a:latin typeface="Century Gothic Paneuropean Heavy"/>
                <a:ea typeface="Century Gothic Paneuropean Heavy"/>
                <a:cs typeface="Century Gothic Paneuropean Heavy"/>
                <a:sym typeface="Century Gothic Paneuropean Heavy"/>
              </a:rPr>
              <a:t>Missed on MRI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906900" y="3972049"/>
            <a:ext cx="9383013" cy="2037582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>
              <a:lnSpc>
                <a:spcPts val="4799"/>
              </a:lnSpc>
            </a:pPr>
            <a:r>
              <a:rPr lang="en-US" sz="3500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Patients with persistent symptoms after trauma often had injuries missed on conventional MRI but revealed on dynamic studies.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1945024" y="7539123"/>
            <a:ext cx="7724587" cy="829201"/>
            <a:chOff x="-391493" y="0"/>
            <a:chExt cx="10299449" cy="1105601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9907956" cy="798644"/>
            </a:xfrm>
            <a:custGeom>
              <a:avLst/>
              <a:gdLst/>
              <a:ahLst/>
              <a:cxnLst/>
              <a:rect l="l" t="t" r="r" b="b"/>
              <a:pathLst>
                <a:path w="9907956" h="798644">
                  <a:moveTo>
                    <a:pt x="0" y="0"/>
                  </a:moveTo>
                  <a:lnTo>
                    <a:pt x="9907956" y="0"/>
                  </a:lnTo>
                  <a:lnTo>
                    <a:pt x="9907956" y="798644"/>
                  </a:lnTo>
                  <a:lnTo>
                    <a:pt x="0" y="79864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-391493" y="268857"/>
              <a:ext cx="9907956" cy="83674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2240"/>
                </a:lnSpc>
              </a:pPr>
              <a:r>
                <a:rPr lang="it-IT" sz="1600" dirty="0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 Vernon LF, Benn A. Cureus. 2025;17(7):e88121</a:t>
              </a:r>
              <a:endParaRPr lang="en-US" sz="1600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endParaRP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31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erson sitting on a hospital bed&#10;&#10;AI-generated content may be incorrect.">
            <a:extLst>
              <a:ext uri="{FF2B5EF4-FFF2-40B4-BE49-F238E27FC236}">
                <a16:creationId xmlns:a16="http://schemas.microsoft.com/office/drawing/2014/main" id="{63E93DE8-497F-7941-44F9-F4CE8C939E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4" t="5127" b="5746"/>
          <a:stretch>
            <a:fillRect/>
          </a:stretch>
        </p:blipFill>
        <p:spPr>
          <a:xfrm>
            <a:off x="-304800" y="-342901"/>
            <a:ext cx="18592800" cy="10972801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-76200" y="0"/>
            <a:ext cx="18364200" cy="10363200"/>
            <a:chOff x="0" y="0"/>
            <a:chExt cx="24485600" cy="13817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485600" cy="13817600"/>
            </a:xfrm>
            <a:custGeom>
              <a:avLst/>
              <a:gdLst/>
              <a:ahLst/>
              <a:cxnLst/>
              <a:rect l="l" t="t" r="r" b="b"/>
              <a:pathLst>
                <a:path w="24485600" h="13817600">
                  <a:moveTo>
                    <a:pt x="16891" y="0"/>
                  </a:moveTo>
                  <a:lnTo>
                    <a:pt x="24468710" y="0"/>
                  </a:lnTo>
                  <a:cubicBezTo>
                    <a:pt x="24478107" y="0"/>
                    <a:pt x="24485600" y="7620"/>
                    <a:pt x="24485600" y="16891"/>
                  </a:cubicBezTo>
                  <a:lnTo>
                    <a:pt x="24485600" y="13800710"/>
                  </a:lnTo>
                  <a:cubicBezTo>
                    <a:pt x="24485600" y="13810107"/>
                    <a:pt x="24477980" y="13817600"/>
                    <a:pt x="24468710" y="13817600"/>
                  </a:cubicBezTo>
                  <a:lnTo>
                    <a:pt x="16891" y="13817600"/>
                  </a:lnTo>
                  <a:cubicBezTo>
                    <a:pt x="7493" y="13817600"/>
                    <a:pt x="0" y="13809980"/>
                    <a:pt x="0" y="13800710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3800710"/>
                  </a:lnTo>
                  <a:lnTo>
                    <a:pt x="16891" y="13800710"/>
                  </a:lnTo>
                  <a:lnTo>
                    <a:pt x="16891" y="13783819"/>
                  </a:lnTo>
                  <a:lnTo>
                    <a:pt x="24468710" y="13783819"/>
                  </a:lnTo>
                  <a:lnTo>
                    <a:pt x="24468710" y="13800710"/>
                  </a:lnTo>
                  <a:lnTo>
                    <a:pt x="24451819" y="13800710"/>
                  </a:lnTo>
                  <a:lnTo>
                    <a:pt x="24451819" y="16891"/>
                  </a:lnTo>
                  <a:lnTo>
                    <a:pt x="24468710" y="16891"/>
                  </a:lnTo>
                  <a:lnTo>
                    <a:pt x="24468710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6" name="Freeform 6"/>
          <p:cNvSpPr/>
          <p:nvPr/>
        </p:nvSpPr>
        <p:spPr>
          <a:xfrm>
            <a:off x="16473377" y="8618631"/>
            <a:ext cx="3879627" cy="3879627"/>
          </a:xfrm>
          <a:custGeom>
            <a:avLst/>
            <a:gdLst/>
            <a:ahLst/>
            <a:cxnLst/>
            <a:rect l="l" t="t" r="r" b="b"/>
            <a:pathLst>
              <a:path w="3879627" h="3879627">
                <a:moveTo>
                  <a:pt x="0" y="0"/>
                </a:moveTo>
                <a:lnTo>
                  <a:pt x="3879627" y="0"/>
                </a:lnTo>
                <a:lnTo>
                  <a:pt x="3879627" y="3879627"/>
                </a:lnTo>
                <a:lnTo>
                  <a:pt x="0" y="38796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7" name="Freeform 7"/>
          <p:cNvSpPr/>
          <p:nvPr/>
        </p:nvSpPr>
        <p:spPr>
          <a:xfrm>
            <a:off x="14408373" y="6407373"/>
            <a:ext cx="3879627" cy="3879627"/>
          </a:xfrm>
          <a:custGeom>
            <a:avLst/>
            <a:gdLst/>
            <a:ahLst/>
            <a:cxnLst/>
            <a:rect l="l" t="t" r="r" b="b"/>
            <a:pathLst>
              <a:path w="3879627" h="3879627">
                <a:moveTo>
                  <a:pt x="0" y="0"/>
                </a:moveTo>
                <a:lnTo>
                  <a:pt x="3879627" y="0"/>
                </a:lnTo>
                <a:lnTo>
                  <a:pt x="3879627" y="3879627"/>
                </a:lnTo>
                <a:lnTo>
                  <a:pt x="0" y="38796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8" name="Group 8"/>
          <p:cNvGrpSpPr/>
          <p:nvPr/>
        </p:nvGrpSpPr>
        <p:grpSpPr>
          <a:xfrm>
            <a:off x="-1093894" y="-1076562"/>
            <a:ext cx="3568927" cy="3568927"/>
            <a:chOff x="0" y="0"/>
            <a:chExt cx="4758569" cy="475856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758690" cy="4758563"/>
            </a:xfrm>
            <a:custGeom>
              <a:avLst/>
              <a:gdLst/>
              <a:ahLst/>
              <a:cxnLst/>
              <a:rect l="l" t="t" r="r" b="b"/>
              <a:pathLst>
                <a:path w="4758690" h="4758563">
                  <a:moveTo>
                    <a:pt x="2379345" y="0"/>
                  </a:moveTo>
                  <a:cubicBezTo>
                    <a:pt x="1065276" y="0"/>
                    <a:pt x="0" y="1065276"/>
                    <a:pt x="0" y="2379345"/>
                  </a:cubicBezTo>
                  <a:cubicBezTo>
                    <a:pt x="0" y="3693414"/>
                    <a:pt x="1065276" y="4758563"/>
                    <a:pt x="2379345" y="4758563"/>
                  </a:cubicBezTo>
                  <a:cubicBezTo>
                    <a:pt x="3693414" y="4758563"/>
                    <a:pt x="4758690" y="3693287"/>
                    <a:pt x="4758690" y="2379218"/>
                  </a:cubicBezTo>
                  <a:cubicBezTo>
                    <a:pt x="4758690" y="1065149"/>
                    <a:pt x="3693287" y="0"/>
                    <a:pt x="2379345" y="0"/>
                  </a:cubicBezTo>
                  <a:close/>
                </a:path>
              </a:pathLst>
            </a:custGeom>
            <a:solidFill>
              <a:srgbClr val="86EAE9"/>
            </a:solidFill>
          </p:spPr>
          <p:txBody>
            <a:bodyPr/>
            <a:lstStyle/>
            <a:p>
              <a:endParaRPr lang="en-PH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3522797" y="6355623"/>
            <a:ext cx="5679806" cy="4018463"/>
            <a:chOff x="0" y="0"/>
            <a:chExt cx="7573075" cy="535795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573137" cy="5358003"/>
            </a:xfrm>
            <a:custGeom>
              <a:avLst/>
              <a:gdLst/>
              <a:ahLst/>
              <a:cxnLst/>
              <a:rect l="l" t="t" r="r" b="b"/>
              <a:pathLst>
                <a:path w="7573137" h="5358003">
                  <a:moveTo>
                    <a:pt x="0" y="0"/>
                  </a:moveTo>
                  <a:lnTo>
                    <a:pt x="7573137" y="0"/>
                  </a:lnTo>
                  <a:lnTo>
                    <a:pt x="7573137" y="5358003"/>
                  </a:lnTo>
                  <a:lnTo>
                    <a:pt x="0" y="5358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1"/>
              </a:stretch>
            </a:blip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12" name="Freeform 12"/>
          <p:cNvSpPr/>
          <p:nvPr/>
        </p:nvSpPr>
        <p:spPr>
          <a:xfrm>
            <a:off x="5981902" y="9445528"/>
            <a:ext cx="5910993" cy="841472"/>
          </a:xfrm>
          <a:custGeom>
            <a:avLst/>
            <a:gdLst/>
            <a:ahLst/>
            <a:cxnLst/>
            <a:rect l="l" t="t" r="r" b="b"/>
            <a:pathLst>
              <a:path w="5910993" h="841472">
                <a:moveTo>
                  <a:pt x="0" y="0"/>
                </a:moveTo>
                <a:lnTo>
                  <a:pt x="5910993" y="0"/>
                </a:lnTo>
                <a:lnTo>
                  <a:pt x="5910993" y="841472"/>
                </a:lnTo>
                <a:lnTo>
                  <a:pt x="0" y="8414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13" name="Group 13"/>
          <p:cNvGrpSpPr/>
          <p:nvPr/>
        </p:nvGrpSpPr>
        <p:grpSpPr>
          <a:xfrm>
            <a:off x="5981902" y="9725320"/>
            <a:ext cx="5910993" cy="388449"/>
            <a:chOff x="0" y="0"/>
            <a:chExt cx="7881324" cy="51793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7881324" cy="517932"/>
            </a:xfrm>
            <a:custGeom>
              <a:avLst/>
              <a:gdLst/>
              <a:ahLst/>
              <a:cxnLst/>
              <a:rect l="l" t="t" r="r" b="b"/>
              <a:pathLst>
                <a:path w="7881324" h="517932">
                  <a:moveTo>
                    <a:pt x="0" y="0"/>
                  </a:moveTo>
                  <a:lnTo>
                    <a:pt x="7881324" y="0"/>
                  </a:lnTo>
                  <a:lnTo>
                    <a:pt x="7881324" y="517932"/>
                  </a:lnTo>
                  <a:lnTo>
                    <a:pt x="0" y="51793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7881324" cy="55603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264"/>
                </a:lnSpc>
              </a:pPr>
              <a:r>
                <a:rPr lang="en-US" sz="2331" spc="349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WWW.CHIROONPURPOSE.COM</a:t>
              </a: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2475032" y="2105673"/>
            <a:ext cx="13244312" cy="2101037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algn="l">
              <a:lnSpc>
                <a:spcPts val="7359"/>
              </a:lnSpc>
            </a:pPr>
            <a:r>
              <a:rPr lang="en-US" sz="6500" b="1" spc="62" dirty="0">
                <a:solidFill>
                  <a:srgbClr val="FFFFFF"/>
                </a:solidFill>
                <a:latin typeface="Century Gothic Paneuropean Heavy"/>
                <a:ea typeface="Century Gothic Paneuropean Heavy"/>
                <a:cs typeface="Century Gothic Paneuropean Heavy"/>
                <a:sym typeface="Century Gothic Paneuropean Heavy"/>
              </a:rPr>
              <a:t>Hope in the Brain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2475032" y="4136359"/>
            <a:ext cx="10402768" cy="2944705"/>
            <a:chOff x="0" y="-1124890"/>
            <a:chExt cx="11289179" cy="3926273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1187578" cy="2801383"/>
            </a:xfrm>
            <a:custGeom>
              <a:avLst/>
              <a:gdLst/>
              <a:ahLst/>
              <a:cxnLst/>
              <a:rect l="l" t="t" r="r" b="b"/>
              <a:pathLst>
                <a:path w="11187578" h="2801383">
                  <a:moveTo>
                    <a:pt x="0" y="0"/>
                  </a:moveTo>
                  <a:lnTo>
                    <a:pt x="11187578" y="0"/>
                  </a:lnTo>
                  <a:lnTo>
                    <a:pt x="11187578" y="2801383"/>
                  </a:lnTo>
                  <a:lnTo>
                    <a:pt x="0" y="280138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101602" y="-1124890"/>
              <a:ext cx="11187577" cy="275375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4799"/>
                </a:lnSpc>
              </a:pPr>
              <a:r>
                <a:rPr lang="en-US" sz="4000" dirty="0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Proof of neurogenesis in adult humans confirms the brain is capable of regeneration and repair throughout life.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2353926" y="7591662"/>
            <a:ext cx="7689960" cy="817821"/>
            <a:chOff x="0" y="-291784"/>
            <a:chExt cx="10253280" cy="1090428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9907956" cy="798644"/>
            </a:xfrm>
            <a:custGeom>
              <a:avLst/>
              <a:gdLst/>
              <a:ahLst/>
              <a:cxnLst/>
              <a:rect l="l" t="t" r="r" b="b"/>
              <a:pathLst>
                <a:path w="9907956" h="798644">
                  <a:moveTo>
                    <a:pt x="0" y="0"/>
                  </a:moveTo>
                  <a:lnTo>
                    <a:pt x="9907956" y="0"/>
                  </a:lnTo>
                  <a:lnTo>
                    <a:pt x="9907956" y="798644"/>
                  </a:lnTo>
                  <a:lnTo>
                    <a:pt x="0" y="79864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345324" y="-291784"/>
              <a:ext cx="9907956" cy="83674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2240"/>
                </a:lnSpc>
              </a:pPr>
              <a:r>
                <a:rPr lang="en-US" sz="1600" dirty="0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 Bradford N. Scientific American. July 3, 2025</a:t>
              </a: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31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group of people standing in a field&#10;&#10;AI-generated content may be incorrect.">
            <a:extLst>
              <a:ext uri="{FF2B5EF4-FFF2-40B4-BE49-F238E27FC236}">
                <a16:creationId xmlns:a16="http://schemas.microsoft.com/office/drawing/2014/main" id="{7192DA93-7DE4-9075-04A0-D1954FAE4A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91" t="706" r="16605" b="-706"/>
          <a:stretch>
            <a:fillRect/>
          </a:stretch>
        </p:blipFill>
        <p:spPr>
          <a:xfrm>
            <a:off x="-81907" y="-57927"/>
            <a:ext cx="5910992" cy="1047905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48991" y="0"/>
            <a:ext cx="18364200" cy="10363200"/>
            <a:chOff x="0" y="0"/>
            <a:chExt cx="24485600" cy="13817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485600" cy="13817600"/>
            </a:xfrm>
            <a:custGeom>
              <a:avLst/>
              <a:gdLst/>
              <a:ahLst/>
              <a:cxnLst/>
              <a:rect l="l" t="t" r="r" b="b"/>
              <a:pathLst>
                <a:path w="24485600" h="13817600">
                  <a:moveTo>
                    <a:pt x="16891" y="0"/>
                  </a:moveTo>
                  <a:lnTo>
                    <a:pt x="24468710" y="0"/>
                  </a:lnTo>
                  <a:cubicBezTo>
                    <a:pt x="24478107" y="0"/>
                    <a:pt x="24485600" y="7620"/>
                    <a:pt x="24485600" y="16891"/>
                  </a:cubicBezTo>
                  <a:lnTo>
                    <a:pt x="24485600" y="13800710"/>
                  </a:lnTo>
                  <a:cubicBezTo>
                    <a:pt x="24485600" y="13810107"/>
                    <a:pt x="24477980" y="13817600"/>
                    <a:pt x="24468710" y="13817600"/>
                  </a:cubicBezTo>
                  <a:lnTo>
                    <a:pt x="16891" y="13817600"/>
                  </a:lnTo>
                  <a:cubicBezTo>
                    <a:pt x="7493" y="13817600"/>
                    <a:pt x="0" y="13809980"/>
                    <a:pt x="0" y="13800710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3800710"/>
                  </a:lnTo>
                  <a:lnTo>
                    <a:pt x="16891" y="13800710"/>
                  </a:lnTo>
                  <a:lnTo>
                    <a:pt x="16891" y="13783819"/>
                  </a:lnTo>
                  <a:lnTo>
                    <a:pt x="24468710" y="13783819"/>
                  </a:lnTo>
                  <a:lnTo>
                    <a:pt x="24468710" y="13800710"/>
                  </a:lnTo>
                  <a:lnTo>
                    <a:pt x="24451819" y="13800710"/>
                  </a:lnTo>
                  <a:lnTo>
                    <a:pt x="24451819" y="16891"/>
                  </a:lnTo>
                  <a:lnTo>
                    <a:pt x="24468710" y="16891"/>
                  </a:lnTo>
                  <a:lnTo>
                    <a:pt x="24468710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PH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2904952" y="-1447986"/>
            <a:ext cx="18740879" cy="13259172"/>
            <a:chOff x="0" y="0"/>
            <a:chExt cx="24987839" cy="1767889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987886" cy="17678908"/>
            </a:xfrm>
            <a:custGeom>
              <a:avLst/>
              <a:gdLst/>
              <a:ahLst/>
              <a:cxnLst/>
              <a:rect l="l" t="t" r="r" b="b"/>
              <a:pathLst>
                <a:path w="24987886" h="17678908">
                  <a:moveTo>
                    <a:pt x="0" y="0"/>
                  </a:moveTo>
                  <a:lnTo>
                    <a:pt x="24987886" y="0"/>
                  </a:lnTo>
                  <a:lnTo>
                    <a:pt x="24987886" y="17678908"/>
                  </a:lnTo>
                  <a:lnTo>
                    <a:pt x="0" y="176789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15000"/>
              </a:blip>
              <a:stretch>
                <a:fillRect t="-1" b="-1"/>
              </a:stretch>
            </a:blip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6" name="Freeform 6"/>
          <p:cNvSpPr/>
          <p:nvPr/>
        </p:nvSpPr>
        <p:spPr>
          <a:xfrm>
            <a:off x="16473377" y="8618631"/>
            <a:ext cx="3879627" cy="3879627"/>
          </a:xfrm>
          <a:custGeom>
            <a:avLst/>
            <a:gdLst/>
            <a:ahLst/>
            <a:cxnLst/>
            <a:rect l="l" t="t" r="r" b="b"/>
            <a:pathLst>
              <a:path w="3879627" h="3879627">
                <a:moveTo>
                  <a:pt x="0" y="0"/>
                </a:moveTo>
                <a:lnTo>
                  <a:pt x="3879627" y="0"/>
                </a:lnTo>
                <a:lnTo>
                  <a:pt x="3879627" y="3879627"/>
                </a:lnTo>
                <a:lnTo>
                  <a:pt x="0" y="38796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7" name="Freeform 7"/>
          <p:cNvSpPr/>
          <p:nvPr/>
        </p:nvSpPr>
        <p:spPr>
          <a:xfrm>
            <a:off x="14408373" y="6407373"/>
            <a:ext cx="3879627" cy="3879627"/>
          </a:xfrm>
          <a:custGeom>
            <a:avLst/>
            <a:gdLst/>
            <a:ahLst/>
            <a:cxnLst/>
            <a:rect l="l" t="t" r="r" b="b"/>
            <a:pathLst>
              <a:path w="3879627" h="3879627">
                <a:moveTo>
                  <a:pt x="0" y="0"/>
                </a:moveTo>
                <a:lnTo>
                  <a:pt x="3879627" y="0"/>
                </a:lnTo>
                <a:lnTo>
                  <a:pt x="3879627" y="3879627"/>
                </a:lnTo>
                <a:lnTo>
                  <a:pt x="0" y="38796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10" name="Group 10"/>
          <p:cNvGrpSpPr/>
          <p:nvPr/>
        </p:nvGrpSpPr>
        <p:grpSpPr>
          <a:xfrm>
            <a:off x="13493769" y="6341107"/>
            <a:ext cx="5679806" cy="4018463"/>
            <a:chOff x="0" y="0"/>
            <a:chExt cx="7573075" cy="535795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573137" cy="5358003"/>
            </a:xfrm>
            <a:custGeom>
              <a:avLst/>
              <a:gdLst/>
              <a:ahLst/>
              <a:cxnLst/>
              <a:rect l="l" t="t" r="r" b="b"/>
              <a:pathLst>
                <a:path w="7573137" h="5358003">
                  <a:moveTo>
                    <a:pt x="0" y="0"/>
                  </a:moveTo>
                  <a:lnTo>
                    <a:pt x="7573137" y="0"/>
                  </a:lnTo>
                  <a:lnTo>
                    <a:pt x="7573137" y="5358003"/>
                  </a:lnTo>
                  <a:lnTo>
                    <a:pt x="0" y="5358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1"/>
              </a:stretch>
            </a:blip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12" name="Freeform 12"/>
          <p:cNvSpPr/>
          <p:nvPr/>
        </p:nvSpPr>
        <p:spPr>
          <a:xfrm>
            <a:off x="5981902" y="9445528"/>
            <a:ext cx="5910993" cy="841472"/>
          </a:xfrm>
          <a:custGeom>
            <a:avLst/>
            <a:gdLst/>
            <a:ahLst/>
            <a:cxnLst/>
            <a:rect l="l" t="t" r="r" b="b"/>
            <a:pathLst>
              <a:path w="5910993" h="841472">
                <a:moveTo>
                  <a:pt x="0" y="0"/>
                </a:moveTo>
                <a:lnTo>
                  <a:pt x="5910993" y="0"/>
                </a:lnTo>
                <a:lnTo>
                  <a:pt x="5910993" y="841472"/>
                </a:lnTo>
                <a:lnTo>
                  <a:pt x="0" y="8414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13" name="Group 13"/>
          <p:cNvGrpSpPr/>
          <p:nvPr/>
        </p:nvGrpSpPr>
        <p:grpSpPr>
          <a:xfrm>
            <a:off x="5981902" y="9725320"/>
            <a:ext cx="5910993" cy="388449"/>
            <a:chOff x="0" y="0"/>
            <a:chExt cx="7881324" cy="51793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7881324" cy="517932"/>
            </a:xfrm>
            <a:custGeom>
              <a:avLst/>
              <a:gdLst/>
              <a:ahLst/>
              <a:cxnLst/>
              <a:rect l="l" t="t" r="r" b="b"/>
              <a:pathLst>
                <a:path w="7881324" h="517932">
                  <a:moveTo>
                    <a:pt x="0" y="0"/>
                  </a:moveTo>
                  <a:lnTo>
                    <a:pt x="7881324" y="0"/>
                  </a:lnTo>
                  <a:lnTo>
                    <a:pt x="7881324" y="517932"/>
                  </a:lnTo>
                  <a:lnTo>
                    <a:pt x="0" y="51793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7881324" cy="55603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264"/>
                </a:lnSpc>
              </a:pPr>
              <a:r>
                <a:rPr lang="en-US" sz="2331" spc="349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WWW.CHIROONPURPOSE.COM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480617" y="1827821"/>
            <a:ext cx="11350183" cy="3193454"/>
            <a:chOff x="-9101" y="-462028"/>
            <a:chExt cx="13514635" cy="425793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3505534" cy="3795911"/>
            </a:xfrm>
            <a:custGeom>
              <a:avLst/>
              <a:gdLst/>
              <a:ahLst/>
              <a:cxnLst/>
              <a:rect l="l" t="t" r="r" b="b"/>
              <a:pathLst>
                <a:path w="13505534" h="3795911">
                  <a:moveTo>
                    <a:pt x="0" y="0"/>
                  </a:moveTo>
                  <a:lnTo>
                    <a:pt x="13505534" y="0"/>
                  </a:lnTo>
                  <a:lnTo>
                    <a:pt x="13505534" y="3795911"/>
                  </a:lnTo>
                  <a:lnTo>
                    <a:pt x="0" y="379591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-9101" y="-462028"/>
              <a:ext cx="13505533" cy="3767336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7359"/>
                </a:lnSpc>
              </a:pPr>
              <a:r>
                <a:rPr lang="en-US" sz="6500" b="1" spc="62" dirty="0">
                  <a:solidFill>
                    <a:srgbClr val="FFFFFF"/>
                  </a:solidFill>
                  <a:latin typeface="Century Gothic Paneuropean Heavy"/>
                  <a:ea typeface="Century Gothic Paneuropean Heavy"/>
                  <a:cs typeface="Century Gothic Paneuropean Heavy"/>
                  <a:sym typeface="Century Gothic Paneuropean Heavy"/>
                </a:rPr>
                <a:t>Placebo &amp; Manual Care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6487442" y="3701472"/>
            <a:ext cx="10581358" cy="2889828"/>
            <a:chOff x="0" y="0"/>
            <a:chExt cx="12279678" cy="385310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1172319" cy="2801383"/>
            </a:xfrm>
            <a:custGeom>
              <a:avLst/>
              <a:gdLst/>
              <a:ahLst/>
              <a:cxnLst/>
              <a:rect l="l" t="t" r="r" b="b"/>
              <a:pathLst>
                <a:path w="11172319" h="2801383">
                  <a:moveTo>
                    <a:pt x="0" y="0"/>
                  </a:moveTo>
                  <a:lnTo>
                    <a:pt x="11172319" y="0"/>
                  </a:lnTo>
                  <a:lnTo>
                    <a:pt x="11172319" y="2801383"/>
                  </a:lnTo>
                  <a:lnTo>
                    <a:pt x="0" y="280138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14372" y="1099347"/>
              <a:ext cx="12265306" cy="275375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4799"/>
                </a:lnSpc>
              </a:pPr>
              <a:r>
                <a:rPr lang="en-US" sz="4000" dirty="0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Placebo effects in manual therapies are not failures of treatment—they are part of the therapeutic encounter.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6542657" y="6819900"/>
            <a:ext cx="7463629" cy="1317510"/>
            <a:chOff x="0" y="0"/>
            <a:chExt cx="9951505" cy="175668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9907956" cy="798644"/>
            </a:xfrm>
            <a:custGeom>
              <a:avLst/>
              <a:gdLst/>
              <a:ahLst/>
              <a:cxnLst/>
              <a:rect l="l" t="t" r="r" b="b"/>
              <a:pathLst>
                <a:path w="9907956" h="798644">
                  <a:moveTo>
                    <a:pt x="0" y="0"/>
                  </a:moveTo>
                  <a:lnTo>
                    <a:pt x="9907956" y="0"/>
                  </a:lnTo>
                  <a:lnTo>
                    <a:pt x="9907956" y="798644"/>
                  </a:lnTo>
                  <a:lnTo>
                    <a:pt x="0" y="79864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43549" y="919936"/>
              <a:ext cx="9907956" cy="83674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2240"/>
                </a:lnSpc>
              </a:pPr>
              <a:r>
                <a:rPr lang="de-DE" sz="1600" dirty="0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Hohenschurz-Schmidt D, Liem T. Int J Osteopath Med. 2025;56:100762</a:t>
              </a:r>
              <a:endParaRPr lang="en-US" sz="1600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1093894" y="-1076562"/>
            <a:ext cx="3568927" cy="3568927"/>
            <a:chOff x="0" y="0"/>
            <a:chExt cx="4758569" cy="475856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758690" cy="4758563"/>
            </a:xfrm>
            <a:custGeom>
              <a:avLst/>
              <a:gdLst/>
              <a:ahLst/>
              <a:cxnLst/>
              <a:rect l="l" t="t" r="r" b="b"/>
              <a:pathLst>
                <a:path w="4758690" h="4758563">
                  <a:moveTo>
                    <a:pt x="2379345" y="0"/>
                  </a:moveTo>
                  <a:cubicBezTo>
                    <a:pt x="1065276" y="0"/>
                    <a:pt x="0" y="1065276"/>
                    <a:pt x="0" y="2379345"/>
                  </a:cubicBezTo>
                  <a:cubicBezTo>
                    <a:pt x="0" y="3693414"/>
                    <a:pt x="1065276" y="4758563"/>
                    <a:pt x="2379345" y="4758563"/>
                  </a:cubicBezTo>
                  <a:cubicBezTo>
                    <a:pt x="3693414" y="4758563"/>
                    <a:pt x="4758690" y="3693287"/>
                    <a:pt x="4758690" y="2379218"/>
                  </a:cubicBezTo>
                  <a:cubicBezTo>
                    <a:pt x="4758690" y="1065149"/>
                    <a:pt x="3693287" y="0"/>
                    <a:pt x="2379345" y="0"/>
                  </a:cubicBezTo>
                  <a:close/>
                </a:path>
              </a:pathLst>
            </a:custGeom>
            <a:solidFill>
              <a:srgbClr val="86EAE9"/>
            </a:solidFill>
          </p:spPr>
          <p:txBody>
            <a:bodyPr/>
            <a:lstStyle/>
            <a:p>
              <a:endParaRPr lang="en-PH"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31B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8056FD7-DCE9-2FF4-CA64-945CD10340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family running in a field&#10;&#10;AI-generated content may be incorrect.">
            <a:extLst>
              <a:ext uri="{FF2B5EF4-FFF2-40B4-BE49-F238E27FC236}">
                <a16:creationId xmlns:a16="http://schemas.microsoft.com/office/drawing/2014/main" id="{B22C6A5E-8FF9-1DF3-DA40-B1D73C2CF4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2" t="11296" b="7319"/>
          <a:stretch>
            <a:fillRect/>
          </a:stretch>
        </p:blipFill>
        <p:spPr>
          <a:xfrm>
            <a:off x="-228600" y="-190500"/>
            <a:ext cx="18641790" cy="10564626"/>
          </a:xfrm>
          <a:prstGeom prst="rect">
            <a:avLst/>
          </a:prstGeom>
        </p:spPr>
      </p:pic>
      <p:grpSp>
        <p:nvGrpSpPr>
          <p:cNvPr id="2" name="Group 2">
            <a:extLst>
              <a:ext uri="{FF2B5EF4-FFF2-40B4-BE49-F238E27FC236}">
                <a16:creationId xmlns:a16="http://schemas.microsoft.com/office/drawing/2014/main" id="{42B38258-13F8-CB10-0EE0-B88D1FC22C0D}"/>
              </a:ext>
            </a:extLst>
          </p:cNvPr>
          <p:cNvGrpSpPr/>
          <p:nvPr/>
        </p:nvGrpSpPr>
        <p:grpSpPr>
          <a:xfrm>
            <a:off x="-76200" y="0"/>
            <a:ext cx="18364200" cy="10363200"/>
            <a:chOff x="0" y="0"/>
            <a:chExt cx="24485600" cy="138176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76E6AF3E-D81E-AA7F-50A3-E2A658E903F6}"/>
                </a:ext>
              </a:extLst>
            </p:cNvPr>
            <p:cNvSpPr/>
            <p:nvPr/>
          </p:nvSpPr>
          <p:spPr>
            <a:xfrm>
              <a:off x="0" y="0"/>
              <a:ext cx="24485600" cy="13817600"/>
            </a:xfrm>
            <a:custGeom>
              <a:avLst/>
              <a:gdLst/>
              <a:ahLst/>
              <a:cxnLst/>
              <a:rect l="l" t="t" r="r" b="b"/>
              <a:pathLst>
                <a:path w="24485600" h="13817600">
                  <a:moveTo>
                    <a:pt x="16891" y="0"/>
                  </a:moveTo>
                  <a:lnTo>
                    <a:pt x="24468710" y="0"/>
                  </a:lnTo>
                  <a:cubicBezTo>
                    <a:pt x="24478107" y="0"/>
                    <a:pt x="24485600" y="7620"/>
                    <a:pt x="24485600" y="16891"/>
                  </a:cubicBezTo>
                  <a:lnTo>
                    <a:pt x="24485600" y="13800710"/>
                  </a:lnTo>
                  <a:cubicBezTo>
                    <a:pt x="24485600" y="13810107"/>
                    <a:pt x="24477980" y="13817600"/>
                    <a:pt x="24468710" y="13817600"/>
                  </a:cubicBezTo>
                  <a:lnTo>
                    <a:pt x="16891" y="13817600"/>
                  </a:lnTo>
                  <a:cubicBezTo>
                    <a:pt x="7493" y="13817600"/>
                    <a:pt x="0" y="13809980"/>
                    <a:pt x="0" y="13800710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3800710"/>
                  </a:lnTo>
                  <a:lnTo>
                    <a:pt x="16891" y="13800710"/>
                  </a:lnTo>
                  <a:lnTo>
                    <a:pt x="16891" y="13783819"/>
                  </a:lnTo>
                  <a:lnTo>
                    <a:pt x="24468710" y="13783819"/>
                  </a:lnTo>
                  <a:lnTo>
                    <a:pt x="24468710" y="13800710"/>
                  </a:lnTo>
                  <a:lnTo>
                    <a:pt x="24451819" y="13800710"/>
                  </a:lnTo>
                  <a:lnTo>
                    <a:pt x="24451819" y="16891"/>
                  </a:lnTo>
                  <a:lnTo>
                    <a:pt x="24468710" y="16891"/>
                  </a:lnTo>
                  <a:lnTo>
                    <a:pt x="24468710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02B907F3-B37F-E1D8-0137-CF69921CED4D}"/>
              </a:ext>
            </a:extLst>
          </p:cNvPr>
          <p:cNvSpPr/>
          <p:nvPr/>
        </p:nvSpPr>
        <p:spPr>
          <a:xfrm>
            <a:off x="16473377" y="8618631"/>
            <a:ext cx="3879627" cy="3879627"/>
          </a:xfrm>
          <a:custGeom>
            <a:avLst/>
            <a:gdLst/>
            <a:ahLst/>
            <a:cxnLst/>
            <a:rect l="l" t="t" r="r" b="b"/>
            <a:pathLst>
              <a:path w="3879627" h="3879627">
                <a:moveTo>
                  <a:pt x="0" y="0"/>
                </a:moveTo>
                <a:lnTo>
                  <a:pt x="3879627" y="0"/>
                </a:lnTo>
                <a:lnTo>
                  <a:pt x="3879627" y="3879627"/>
                </a:lnTo>
                <a:lnTo>
                  <a:pt x="0" y="38796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0D71CDEC-6309-6B48-DF45-06A7C002D101}"/>
              </a:ext>
            </a:extLst>
          </p:cNvPr>
          <p:cNvSpPr/>
          <p:nvPr/>
        </p:nvSpPr>
        <p:spPr>
          <a:xfrm>
            <a:off x="14408373" y="6407373"/>
            <a:ext cx="3879627" cy="3879627"/>
          </a:xfrm>
          <a:custGeom>
            <a:avLst/>
            <a:gdLst/>
            <a:ahLst/>
            <a:cxnLst/>
            <a:rect l="l" t="t" r="r" b="b"/>
            <a:pathLst>
              <a:path w="3879627" h="3879627">
                <a:moveTo>
                  <a:pt x="0" y="0"/>
                </a:moveTo>
                <a:lnTo>
                  <a:pt x="3879627" y="0"/>
                </a:lnTo>
                <a:lnTo>
                  <a:pt x="3879627" y="3879627"/>
                </a:lnTo>
                <a:lnTo>
                  <a:pt x="0" y="38796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8" name="Group 8">
            <a:extLst>
              <a:ext uri="{FF2B5EF4-FFF2-40B4-BE49-F238E27FC236}">
                <a16:creationId xmlns:a16="http://schemas.microsoft.com/office/drawing/2014/main" id="{7D966DF7-BFD5-74D6-D569-3D13412A6017}"/>
              </a:ext>
            </a:extLst>
          </p:cNvPr>
          <p:cNvGrpSpPr/>
          <p:nvPr/>
        </p:nvGrpSpPr>
        <p:grpSpPr>
          <a:xfrm>
            <a:off x="-1093894" y="-1076562"/>
            <a:ext cx="3568927" cy="3568927"/>
            <a:chOff x="0" y="0"/>
            <a:chExt cx="4758569" cy="4758569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FFAF6268-B8C2-147E-A201-37724DC5EC0C}"/>
                </a:ext>
              </a:extLst>
            </p:cNvPr>
            <p:cNvSpPr/>
            <p:nvPr/>
          </p:nvSpPr>
          <p:spPr>
            <a:xfrm>
              <a:off x="0" y="0"/>
              <a:ext cx="4758690" cy="4758563"/>
            </a:xfrm>
            <a:custGeom>
              <a:avLst/>
              <a:gdLst/>
              <a:ahLst/>
              <a:cxnLst/>
              <a:rect l="l" t="t" r="r" b="b"/>
              <a:pathLst>
                <a:path w="4758690" h="4758563">
                  <a:moveTo>
                    <a:pt x="2379345" y="0"/>
                  </a:moveTo>
                  <a:cubicBezTo>
                    <a:pt x="1065276" y="0"/>
                    <a:pt x="0" y="1065276"/>
                    <a:pt x="0" y="2379345"/>
                  </a:cubicBezTo>
                  <a:cubicBezTo>
                    <a:pt x="0" y="3693414"/>
                    <a:pt x="1065276" y="4758563"/>
                    <a:pt x="2379345" y="4758563"/>
                  </a:cubicBezTo>
                  <a:cubicBezTo>
                    <a:pt x="3693414" y="4758563"/>
                    <a:pt x="4758690" y="3693287"/>
                    <a:pt x="4758690" y="2379218"/>
                  </a:cubicBezTo>
                  <a:cubicBezTo>
                    <a:pt x="4758690" y="1065149"/>
                    <a:pt x="3693287" y="0"/>
                    <a:pt x="2379345" y="0"/>
                  </a:cubicBezTo>
                  <a:close/>
                </a:path>
              </a:pathLst>
            </a:custGeom>
            <a:solidFill>
              <a:srgbClr val="86EAE9"/>
            </a:solidFill>
          </p:spPr>
          <p:txBody>
            <a:bodyPr/>
            <a:lstStyle/>
            <a:p>
              <a:endParaRPr lang="en-PH"/>
            </a:p>
          </p:txBody>
        </p:sp>
      </p:grpSp>
      <p:grpSp>
        <p:nvGrpSpPr>
          <p:cNvPr id="10" name="Group 10">
            <a:extLst>
              <a:ext uri="{FF2B5EF4-FFF2-40B4-BE49-F238E27FC236}">
                <a16:creationId xmlns:a16="http://schemas.microsoft.com/office/drawing/2014/main" id="{8A1A6F50-2CDD-5054-9248-BDF8B790AE27}"/>
              </a:ext>
            </a:extLst>
          </p:cNvPr>
          <p:cNvGrpSpPr/>
          <p:nvPr/>
        </p:nvGrpSpPr>
        <p:grpSpPr>
          <a:xfrm>
            <a:off x="13522797" y="6355623"/>
            <a:ext cx="5679806" cy="4018463"/>
            <a:chOff x="0" y="0"/>
            <a:chExt cx="7573075" cy="5357951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F514770A-27B8-5300-58D9-FF9326C39C5D}"/>
                </a:ext>
              </a:extLst>
            </p:cNvPr>
            <p:cNvSpPr/>
            <p:nvPr/>
          </p:nvSpPr>
          <p:spPr>
            <a:xfrm>
              <a:off x="0" y="0"/>
              <a:ext cx="7573137" cy="5358003"/>
            </a:xfrm>
            <a:custGeom>
              <a:avLst/>
              <a:gdLst/>
              <a:ahLst/>
              <a:cxnLst/>
              <a:rect l="l" t="t" r="r" b="b"/>
              <a:pathLst>
                <a:path w="7573137" h="5358003">
                  <a:moveTo>
                    <a:pt x="0" y="0"/>
                  </a:moveTo>
                  <a:lnTo>
                    <a:pt x="7573137" y="0"/>
                  </a:lnTo>
                  <a:lnTo>
                    <a:pt x="7573137" y="5358003"/>
                  </a:lnTo>
                  <a:lnTo>
                    <a:pt x="0" y="5358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1"/>
              </a:stretch>
            </a:blip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12" name="Freeform 12">
            <a:extLst>
              <a:ext uri="{FF2B5EF4-FFF2-40B4-BE49-F238E27FC236}">
                <a16:creationId xmlns:a16="http://schemas.microsoft.com/office/drawing/2014/main" id="{6B995352-DB35-EC91-34CA-7BBA4CDBE84D}"/>
              </a:ext>
            </a:extLst>
          </p:cNvPr>
          <p:cNvSpPr/>
          <p:nvPr/>
        </p:nvSpPr>
        <p:spPr>
          <a:xfrm>
            <a:off x="5981902" y="9445528"/>
            <a:ext cx="5910993" cy="841472"/>
          </a:xfrm>
          <a:custGeom>
            <a:avLst/>
            <a:gdLst/>
            <a:ahLst/>
            <a:cxnLst/>
            <a:rect l="l" t="t" r="r" b="b"/>
            <a:pathLst>
              <a:path w="5910993" h="841472">
                <a:moveTo>
                  <a:pt x="0" y="0"/>
                </a:moveTo>
                <a:lnTo>
                  <a:pt x="5910993" y="0"/>
                </a:lnTo>
                <a:lnTo>
                  <a:pt x="5910993" y="841472"/>
                </a:lnTo>
                <a:lnTo>
                  <a:pt x="0" y="8414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13" name="Group 13">
            <a:extLst>
              <a:ext uri="{FF2B5EF4-FFF2-40B4-BE49-F238E27FC236}">
                <a16:creationId xmlns:a16="http://schemas.microsoft.com/office/drawing/2014/main" id="{9C8987FE-5EC3-364D-D7B4-FAC49D22E985}"/>
              </a:ext>
            </a:extLst>
          </p:cNvPr>
          <p:cNvGrpSpPr/>
          <p:nvPr/>
        </p:nvGrpSpPr>
        <p:grpSpPr>
          <a:xfrm>
            <a:off x="5981902" y="9725320"/>
            <a:ext cx="5910993" cy="388449"/>
            <a:chOff x="0" y="0"/>
            <a:chExt cx="7881324" cy="517932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1978C5CB-0309-7EC3-F7AF-E9619599286A}"/>
                </a:ext>
              </a:extLst>
            </p:cNvPr>
            <p:cNvSpPr/>
            <p:nvPr/>
          </p:nvSpPr>
          <p:spPr>
            <a:xfrm>
              <a:off x="0" y="0"/>
              <a:ext cx="7881324" cy="517932"/>
            </a:xfrm>
            <a:custGeom>
              <a:avLst/>
              <a:gdLst/>
              <a:ahLst/>
              <a:cxnLst/>
              <a:rect l="l" t="t" r="r" b="b"/>
              <a:pathLst>
                <a:path w="7881324" h="517932">
                  <a:moveTo>
                    <a:pt x="0" y="0"/>
                  </a:moveTo>
                  <a:lnTo>
                    <a:pt x="7881324" y="0"/>
                  </a:lnTo>
                  <a:lnTo>
                    <a:pt x="7881324" y="517932"/>
                  </a:lnTo>
                  <a:lnTo>
                    <a:pt x="0" y="51793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5113FB0D-A531-67B4-B669-A88492278692}"/>
                </a:ext>
              </a:extLst>
            </p:cNvPr>
            <p:cNvSpPr txBox="1"/>
            <p:nvPr/>
          </p:nvSpPr>
          <p:spPr>
            <a:xfrm>
              <a:off x="0" y="-38100"/>
              <a:ext cx="7881324" cy="55603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264"/>
                </a:lnSpc>
              </a:pPr>
              <a:r>
                <a:rPr lang="en-US" sz="2331" spc="349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WWW.CHIROONPURPOSE.COM</a:t>
              </a:r>
            </a:p>
          </p:txBody>
        </p:sp>
      </p:grpSp>
      <p:sp>
        <p:nvSpPr>
          <p:cNvPr id="18" name="TextBox 18">
            <a:extLst>
              <a:ext uri="{FF2B5EF4-FFF2-40B4-BE49-F238E27FC236}">
                <a16:creationId xmlns:a16="http://schemas.microsoft.com/office/drawing/2014/main" id="{1A1BC59F-9FDE-CAFC-BBEA-C404124A47DC}"/>
              </a:ext>
            </a:extLst>
          </p:cNvPr>
          <p:cNvSpPr txBox="1"/>
          <p:nvPr/>
        </p:nvSpPr>
        <p:spPr>
          <a:xfrm>
            <a:off x="2475033" y="2105673"/>
            <a:ext cx="11240967" cy="2101037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algn="l">
              <a:lnSpc>
                <a:spcPts val="7359"/>
              </a:lnSpc>
            </a:pPr>
            <a:r>
              <a:rPr lang="en-US" sz="6500" b="1" spc="62" dirty="0">
                <a:solidFill>
                  <a:srgbClr val="FFFFFF"/>
                </a:solidFill>
                <a:latin typeface="Century Gothic Paneuropean Heavy"/>
                <a:ea typeface="Century Gothic Paneuropean Heavy"/>
                <a:cs typeface="Century Gothic Paneuropean Heavy"/>
                <a:sym typeface="Century Gothic Paneuropean Heavy"/>
              </a:rPr>
              <a:t>Why Some Wounds Heal Without Scars</a:t>
            </a:r>
          </a:p>
        </p:txBody>
      </p:sp>
      <p:grpSp>
        <p:nvGrpSpPr>
          <p:cNvPr id="19" name="Group 19">
            <a:extLst>
              <a:ext uri="{FF2B5EF4-FFF2-40B4-BE49-F238E27FC236}">
                <a16:creationId xmlns:a16="http://schemas.microsoft.com/office/drawing/2014/main" id="{658193E2-F383-088B-4EC3-340228A68C90}"/>
              </a:ext>
            </a:extLst>
          </p:cNvPr>
          <p:cNvGrpSpPr/>
          <p:nvPr/>
        </p:nvGrpSpPr>
        <p:grpSpPr>
          <a:xfrm>
            <a:off x="2475033" y="4414063"/>
            <a:ext cx="9417862" cy="2485005"/>
            <a:chOff x="0" y="0"/>
            <a:chExt cx="11187578" cy="3313341"/>
          </a:xfrm>
        </p:grpSpPr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B1A0C9C9-3E91-6316-F305-1B8BFDB456E6}"/>
                </a:ext>
              </a:extLst>
            </p:cNvPr>
            <p:cNvSpPr/>
            <p:nvPr/>
          </p:nvSpPr>
          <p:spPr>
            <a:xfrm>
              <a:off x="0" y="0"/>
              <a:ext cx="11187578" cy="2801383"/>
            </a:xfrm>
            <a:custGeom>
              <a:avLst/>
              <a:gdLst/>
              <a:ahLst/>
              <a:cxnLst/>
              <a:rect l="l" t="t" r="r" b="b"/>
              <a:pathLst>
                <a:path w="11187578" h="2801383">
                  <a:moveTo>
                    <a:pt x="0" y="0"/>
                  </a:moveTo>
                  <a:lnTo>
                    <a:pt x="11187578" y="0"/>
                  </a:lnTo>
                  <a:lnTo>
                    <a:pt x="11187578" y="2801383"/>
                  </a:lnTo>
                  <a:lnTo>
                    <a:pt x="0" y="280138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21" name="TextBox 21">
              <a:extLst>
                <a:ext uri="{FF2B5EF4-FFF2-40B4-BE49-F238E27FC236}">
                  <a16:creationId xmlns:a16="http://schemas.microsoft.com/office/drawing/2014/main" id="{459A3A50-419B-FE24-F8F7-A97A391E57F6}"/>
                </a:ext>
              </a:extLst>
            </p:cNvPr>
            <p:cNvSpPr txBox="1"/>
            <p:nvPr/>
          </p:nvSpPr>
          <p:spPr>
            <a:xfrm>
              <a:off x="0" y="559583"/>
              <a:ext cx="11187578" cy="275375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4799"/>
                </a:lnSpc>
              </a:pPr>
              <a:r>
                <a:rPr lang="en-US" sz="4000" dirty="0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Oral tissues can regenerate without scarring, offering a model of healing the rest of the body cannot yet achieve.</a:t>
              </a:r>
            </a:p>
          </p:txBody>
        </p:sp>
      </p:grpSp>
      <p:grpSp>
        <p:nvGrpSpPr>
          <p:cNvPr id="22" name="Group 22">
            <a:extLst>
              <a:ext uri="{FF2B5EF4-FFF2-40B4-BE49-F238E27FC236}">
                <a16:creationId xmlns:a16="http://schemas.microsoft.com/office/drawing/2014/main" id="{BB7BD299-6D52-E6F4-EC23-0E37594EDFCC}"/>
              </a:ext>
            </a:extLst>
          </p:cNvPr>
          <p:cNvGrpSpPr/>
          <p:nvPr/>
        </p:nvGrpSpPr>
        <p:grpSpPr>
          <a:xfrm>
            <a:off x="2475032" y="7810500"/>
            <a:ext cx="7430968" cy="815730"/>
            <a:chOff x="-1" y="0"/>
            <a:chExt cx="9907957" cy="1087639"/>
          </a:xfrm>
        </p:grpSpPr>
        <p:sp>
          <p:nvSpPr>
            <p:cNvPr id="23" name="Freeform 23">
              <a:extLst>
                <a:ext uri="{FF2B5EF4-FFF2-40B4-BE49-F238E27FC236}">
                  <a16:creationId xmlns:a16="http://schemas.microsoft.com/office/drawing/2014/main" id="{F66FFD54-AF64-C2C3-2437-1B5BC7297C6E}"/>
                </a:ext>
              </a:extLst>
            </p:cNvPr>
            <p:cNvSpPr/>
            <p:nvPr/>
          </p:nvSpPr>
          <p:spPr>
            <a:xfrm>
              <a:off x="0" y="0"/>
              <a:ext cx="9907956" cy="798644"/>
            </a:xfrm>
            <a:custGeom>
              <a:avLst/>
              <a:gdLst/>
              <a:ahLst/>
              <a:cxnLst/>
              <a:rect l="l" t="t" r="r" b="b"/>
              <a:pathLst>
                <a:path w="9907956" h="798644">
                  <a:moveTo>
                    <a:pt x="0" y="0"/>
                  </a:moveTo>
                  <a:lnTo>
                    <a:pt x="9907956" y="0"/>
                  </a:lnTo>
                  <a:lnTo>
                    <a:pt x="9907956" y="798644"/>
                  </a:lnTo>
                  <a:lnTo>
                    <a:pt x="0" y="79864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24" name="TextBox 24">
              <a:extLst>
                <a:ext uri="{FF2B5EF4-FFF2-40B4-BE49-F238E27FC236}">
                  <a16:creationId xmlns:a16="http://schemas.microsoft.com/office/drawing/2014/main" id="{518A532E-3008-A64A-325A-C67F86AC48FB}"/>
                </a:ext>
              </a:extLst>
            </p:cNvPr>
            <p:cNvSpPr txBox="1"/>
            <p:nvPr/>
          </p:nvSpPr>
          <p:spPr>
            <a:xfrm>
              <a:off x="-1" y="250894"/>
              <a:ext cx="9907956" cy="83674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2240"/>
                </a:lnSpc>
              </a:pPr>
              <a:r>
                <a:rPr lang="en-US" sz="1600" dirty="0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 Griffin MF, Cook J, Morgan A, et al. Sci Transl Med. 2025;17(805):eadk2101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606646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31B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5934999-58E2-AD0F-D826-42F8A06BE0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A group of medical professionals looking at a clipboard&#10;&#10;AI-generated content may be incorrect.">
            <a:extLst>
              <a:ext uri="{FF2B5EF4-FFF2-40B4-BE49-F238E27FC236}">
                <a16:creationId xmlns:a16="http://schemas.microsoft.com/office/drawing/2014/main" id="{5ECDC1BA-000E-300E-95BF-98B3752E13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7" r="40831"/>
          <a:stretch>
            <a:fillRect/>
          </a:stretch>
        </p:blipFill>
        <p:spPr>
          <a:xfrm flipH="1">
            <a:off x="12086810" y="0"/>
            <a:ext cx="6412056" cy="10383156"/>
          </a:xfrm>
          <a:prstGeom prst="rect">
            <a:avLst/>
          </a:prstGeom>
        </p:spPr>
      </p:pic>
      <p:grpSp>
        <p:nvGrpSpPr>
          <p:cNvPr id="2" name="Group 2">
            <a:extLst>
              <a:ext uri="{FF2B5EF4-FFF2-40B4-BE49-F238E27FC236}">
                <a16:creationId xmlns:a16="http://schemas.microsoft.com/office/drawing/2014/main" id="{47119225-C6DC-97B7-7B67-4CB64C67266E}"/>
              </a:ext>
            </a:extLst>
          </p:cNvPr>
          <p:cNvGrpSpPr/>
          <p:nvPr/>
        </p:nvGrpSpPr>
        <p:grpSpPr>
          <a:xfrm>
            <a:off x="0" y="0"/>
            <a:ext cx="18364200" cy="10363200"/>
            <a:chOff x="0" y="0"/>
            <a:chExt cx="24485600" cy="138176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BE7EA575-4DCC-AA7C-E03F-F7D063B95C3B}"/>
                </a:ext>
              </a:extLst>
            </p:cNvPr>
            <p:cNvSpPr/>
            <p:nvPr/>
          </p:nvSpPr>
          <p:spPr>
            <a:xfrm>
              <a:off x="0" y="0"/>
              <a:ext cx="24485600" cy="13817600"/>
            </a:xfrm>
            <a:custGeom>
              <a:avLst/>
              <a:gdLst/>
              <a:ahLst/>
              <a:cxnLst/>
              <a:rect l="l" t="t" r="r" b="b"/>
              <a:pathLst>
                <a:path w="24485600" h="13817600">
                  <a:moveTo>
                    <a:pt x="16891" y="0"/>
                  </a:moveTo>
                  <a:lnTo>
                    <a:pt x="24468710" y="0"/>
                  </a:lnTo>
                  <a:cubicBezTo>
                    <a:pt x="24478107" y="0"/>
                    <a:pt x="24485600" y="7620"/>
                    <a:pt x="24485600" y="16891"/>
                  </a:cubicBezTo>
                  <a:lnTo>
                    <a:pt x="24485600" y="13800710"/>
                  </a:lnTo>
                  <a:cubicBezTo>
                    <a:pt x="24485600" y="13810107"/>
                    <a:pt x="24477980" y="13817600"/>
                    <a:pt x="24468710" y="13817600"/>
                  </a:cubicBezTo>
                  <a:lnTo>
                    <a:pt x="16891" y="13817600"/>
                  </a:lnTo>
                  <a:cubicBezTo>
                    <a:pt x="7493" y="13817600"/>
                    <a:pt x="0" y="13809980"/>
                    <a:pt x="0" y="13800710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3800710"/>
                  </a:lnTo>
                  <a:lnTo>
                    <a:pt x="16891" y="13800710"/>
                  </a:lnTo>
                  <a:lnTo>
                    <a:pt x="16891" y="13783819"/>
                  </a:lnTo>
                  <a:lnTo>
                    <a:pt x="24468710" y="13783819"/>
                  </a:lnTo>
                  <a:lnTo>
                    <a:pt x="24468710" y="13800710"/>
                  </a:lnTo>
                  <a:lnTo>
                    <a:pt x="24451819" y="13800710"/>
                  </a:lnTo>
                  <a:lnTo>
                    <a:pt x="24451819" y="16891"/>
                  </a:lnTo>
                  <a:lnTo>
                    <a:pt x="24468710" y="16891"/>
                  </a:lnTo>
                  <a:lnTo>
                    <a:pt x="24468710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4" name="Freeform 4">
            <a:extLst>
              <a:ext uri="{FF2B5EF4-FFF2-40B4-BE49-F238E27FC236}">
                <a16:creationId xmlns:a16="http://schemas.microsoft.com/office/drawing/2014/main" id="{C367F36A-8D59-B777-696A-28B7F536159B}"/>
              </a:ext>
            </a:extLst>
          </p:cNvPr>
          <p:cNvSpPr/>
          <p:nvPr/>
        </p:nvSpPr>
        <p:spPr>
          <a:xfrm>
            <a:off x="16473377" y="8618631"/>
            <a:ext cx="3879627" cy="3879627"/>
          </a:xfrm>
          <a:custGeom>
            <a:avLst/>
            <a:gdLst/>
            <a:ahLst/>
            <a:cxnLst/>
            <a:rect l="l" t="t" r="r" b="b"/>
            <a:pathLst>
              <a:path w="3879627" h="3879627">
                <a:moveTo>
                  <a:pt x="0" y="0"/>
                </a:moveTo>
                <a:lnTo>
                  <a:pt x="3879627" y="0"/>
                </a:lnTo>
                <a:lnTo>
                  <a:pt x="3879627" y="3879627"/>
                </a:lnTo>
                <a:lnTo>
                  <a:pt x="0" y="38796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1ECA15B9-A772-8A50-DF3F-3196FFA60956}"/>
              </a:ext>
            </a:extLst>
          </p:cNvPr>
          <p:cNvSpPr/>
          <p:nvPr/>
        </p:nvSpPr>
        <p:spPr>
          <a:xfrm>
            <a:off x="14484573" y="6407373"/>
            <a:ext cx="3879627" cy="3879627"/>
          </a:xfrm>
          <a:custGeom>
            <a:avLst/>
            <a:gdLst/>
            <a:ahLst/>
            <a:cxnLst/>
            <a:rect l="l" t="t" r="r" b="b"/>
            <a:pathLst>
              <a:path w="3879627" h="3879627">
                <a:moveTo>
                  <a:pt x="0" y="0"/>
                </a:moveTo>
                <a:lnTo>
                  <a:pt x="3879627" y="0"/>
                </a:lnTo>
                <a:lnTo>
                  <a:pt x="3879627" y="3879627"/>
                </a:lnTo>
                <a:lnTo>
                  <a:pt x="0" y="38796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E5A1517D-5727-2F6F-D687-98669FD5AEC8}"/>
              </a:ext>
            </a:extLst>
          </p:cNvPr>
          <p:cNvGrpSpPr/>
          <p:nvPr/>
        </p:nvGrpSpPr>
        <p:grpSpPr>
          <a:xfrm>
            <a:off x="2133600" y="1647458"/>
            <a:ext cx="10820400" cy="2194663"/>
            <a:chOff x="-304800" y="0"/>
            <a:chExt cx="13175580" cy="2926217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3CCB20CF-2C5F-CC04-9D04-E736C05A3808}"/>
                </a:ext>
              </a:extLst>
            </p:cNvPr>
            <p:cNvSpPr/>
            <p:nvPr/>
          </p:nvSpPr>
          <p:spPr>
            <a:xfrm>
              <a:off x="0" y="0"/>
              <a:ext cx="12870780" cy="2530607"/>
            </a:xfrm>
            <a:custGeom>
              <a:avLst/>
              <a:gdLst/>
              <a:ahLst/>
              <a:cxnLst/>
              <a:rect l="l" t="t" r="r" b="b"/>
              <a:pathLst>
                <a:path w="12870780" h="2530607">
                  <a:moveTo>
                    <a:pt x="0" y="0"/>
                  </a:moveTo>
                  <a:lnTo>
                    <a:pt x="12870780" y="0"/>
                  </a:lnTo>
                  <a:lnTo>
                    <a:pt x="12870780" y="2530607"/>
                  </a:lnTo>
                  <a:lnTo>
                    <a:pt x="0" y="253060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F291FCDA-AC07-BCEE-F751-61988CA18292}"/>
                </a:ext>
              </a:extLst>
            </p:cNvPr>
            <p:cNvSpPr txBox="1"/>
            <p:nvPr/>
          </p:nvSpPr>
          <p:spPr>
            <a:xfrm>
              <a:off x="-304800" y="424185"/>
              <a:ext cx="11598222" cy="250203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7359"/>
                </a:lnSpc>
              </a:pPr>
              <a:r>
                <a:rPr lang="en-US" sz="6500" b="1" spc="62" dirty="0">
                  <a:solidFill>
                    <a:srgbClr val="FFFFFF"/>
                  </a:solidFill>
                  <a:latin typeface="Century Gothic Paneuropean Heavy"/>
                  <a:ea typeface="Century Gothic Paneuropean Heavy"/>
                  <a:cs typeface="Century Gothic Paneuropean Heavy"/>
                  <a:sym typeface="Century Gothic Paneuropean Heavy"/>
                </a:rPr>
                <a:t>Chiropractic in Critical Triage</a:t>
              </a:r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6E48573A-1B5C-2A9E-6D61-4B352999600E}"/>
              </a:ext>
            </a:extLst>
          </p:cNvPr>
          <p:cNvGrpSpPr/>
          <p:nvPr/>
        </p:nvGrpSpPr>
        <p:grpSpPr>
          <a:xfrm>
            <a:off x="-1093894" y="-1076562"/>
            <a:ext cx="3568927" cy="3568927"/>
            <a:chOff x="0" y="0"/>
            <a:chExt cx="4758569" cy="4758569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76FEF436-CFAC-E9C5-F28A-35B98AC112FC}"/>
                </a:ext>
              </a:extLst>
            </p:cNvPr>
            <p:cNvSpPr/>
            <p:nvPr/>
          </p:nvSpPr>
          <p:spPr>
            <a:xfrm>
              <a:off x="0" y="0"/>
              <a:ext cx="4758690" cy="4758563"/>
            </a:xfrm>
            <a:custGeom>
              <a:avLst/>
              <a:gdLst/>
              <a:ahLst/>
              <a:cxnLst/>
              <a:rect l="l" t="t" r="r" b="b"/>
              <a:pathLst>
                <a:path w="4758690" h="4758563">
                  <a:moveTo>
                    <a:pt x="2379345" y="0"/>
                  </a:moveTo>
                  <a:cubicBezTo>
                    <a:pt x="1065276" y="0"/>
                    <a:pt x="0" y="1065276"/>
                    <a:pt x="0" y="2379345"/>
                  </a:cubicBezTo>
                  <a:cubicBezTo>
                    <a:pt x="0" y="3693414"/>
                    <a:pt x="1065276" y="4758563"/>
                    <a:pt x="2379345" y="4758563"/>
                  </a:cubicBezTo>
                  <a:cubicBezTo>
                    <a:pt x="3693414" y="4758563"/>
                    <a:pt x="4758690" y="3693287"/>
                    <a:pt x="4758690" y="2379218"/>
                  </a:cubicBezTo>
                  <a:cubicBezTo>
                    <a:pt x="4758690" y="1065149"/>
                    <a:pt x="3693287" y="0"/>
                    <a:pt x="2379345" y="0"/>
                  </a:cubicBezTo>
                  <a:close/>
                </a:path>
              </a:pathLst>
            </a:custGeom>
            <a:solidFill>
              <a:srgbClr val="86EAE9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14" name="Freeform 14">
            <a:extLst>
              <a:ext uri="{FF2B5EF4-FFF2-40B4-BE49-F238E27FC236}">
                <a16:creationId xmlns:a16="http://schemas.microsoft.com/office/drawing/2014/main" id="{1E07C674-BEDE-5F9E-A8E7-5473A9E76CA3}"/>
              </a:ext>
            </a:extLst>
          </p:cNvPr>
          <p:cNvSpPr/>
          <p:nvPr/>
        </p:nvSpPr>
        <p:spPr>
          <a:xfrm>
            <a:off x="5981902" y="9445528"/>
            <a:ext cx="5910993" cy="841472"/>
          </a:xfrm>
          <a:custGeom>
            <a:avLst/>
            <a:gdLst/>
            <a:ahLst/>
            <a:cxnLst/>
            <a:rect l="l" t="t" r="r" b="b"/>
            <a:pathLst>
              <a:path w="5910993" h="841472">
                <a:moveTo>
                  <a:pt x="0" y="0"/>
                </a:moveTo>
                <a:lnTo>
                  <a:pt x="5910993" y="0"/>
                </a:lnTo>
                <a:lnTo>
                  <a:pt x="5910993" y="841472"/>
                </a:lnTo>
                <a:lnTo>
                  <a:pt x="0" y="8414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15" name="Group 15">
            <a:extLst>
              <a:ext uri="{FF2B5EF4-FFF2-40B4-BE49-F238E27FC236}">
                <a16:creationId xmlns:a16="http://schemas.microsoft.com/office/drawing/2014/main" id="{D4890971-837A-1D78-E4C2-564D689902FA}"/>
              </a:ext>
            </a:extLst>
          </p:cNvPr>
          <p:cNvGrpSpPr/>
          <p:nvPr/>
        </p:nvGrpSpPr>
        <p:grpSpPr>
          <a:xfrm>
            <a:off x="2104030" y="4441373"/>
            <a:ext cx="8669981" cy="3075535"/>
            <a:chOff x="-385743" y="-1299332"/>
            <a:chExt cx="11358543" cy="4100715"/>
          </a:xfrm>
        </p:grpSpPr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C966E879-DBDC-5645-3BB6-24C1EDE40607}"/>
                </a:ext>
              </a:extLst>
            </p:cNvPr>
            <p:cNvSpPr/>
            <p:nvPr/>
          </p:nvSpPr>
          <p:spPr>
            <a:xfrm>
              <a:off x="0" y="0"/>
              <a:ext cx="10972800" cy="2801383"/>
            </a:xfrm>
            <a:custGeom>
              <a:avLst/>
              <a:gdLst/>
              <a:ahLst/>
              <a:cxnLst/>
              <a:rect l="l" t="t" r="r" b="b"/>
              <a:pathLst>
                <a:path w="10972800" h="2801383">
                  <a:moveTo>
                    <a:pt x="0" y="0"/>
                  </a:moveTo>
                  <a:lnTo>
                    <a:pt x="10972800" y="0"/>
                  </a:lnTo>
                  <a:lnTo>
                    <a:pt x="10972800" y="2801383"/>
                  </a:lnTo>
                  <a:lnTo>
                    <a:pt x="0" y="280138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2E7B48E3-FDED-C5CE-B8C4-AEB995F14BE8}"/>
                </a:ext>
              </a:extLst>
            </p:cNvPr>
            <p:cNvSpPr txBox="1"/>
            <p:nvPr/>
          </p:nvSpPr>
          <p:spPr>
            <a:xfrm>
              <a:off x="-385743" y="-1299332"/>
              <a:ext cx="10972801" cy="275376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4799"/>
                </a:lnSpc>
              </a:pPr>
              <a:r>
                <a:rPr lang="en-US" sz="4000" dirty="0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A chiropractic physician recognized vertebral artery dissection in a high-risk postpartum patient—an intervention that likely saved her life.</a:t>
              </a:r>
            </a:p>
          </p:txBody>
        </p:sp>
      </p:grpSp>
      <p:grpSp>
        <p:nvGrpSpPr>
          <p:cNvPr id="18" name="Group 18">
            <a:extLst>
              <a:ext uri="{FF2B5EF4-FFF2-40B4-BE49-F238E27FC236}">
                <a16:creationId xmlns:a16="http://schemas.microsoft.com/office/drawing/2014/main" id="{8474C486-B48F-AAA5-1EFE-CD9AE1B6A3B2}"/>
              </a:ext>
            </a:extLst>
          </p:cNvPr>
          <p:cNvGrpSpPr/>
          <p:nvPr/>
        </p:nvGrpSpPr>
        <p:grpSpPr>
          <a:xfrm>
            <a:off x="2126343" y="8630584"/>
            <a:ext cx="8122557" cy="641713"/>
            <a:chOff x="0" y="0"/>
            <a:chExt cx="10830076" cy="855617"/>
          </a:xfrm>
        </p:grpSpPr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4A74DBCC-C396-35BB-0416-1FD1C5772EC6}"/>
                </a:ext>
              </a:extLst>
            </p:cNvPr>
            <p:cNvSpPr/>
            <p:nvPr/>
          </p:nvSpPr>
          <p:spPr>
            <a:xfrm>
              <a:off x="0" y="0"/>
              <a:ext cx="10820400" cy="798644"/>
            </a:xfrm>
            <a:custGeom>
              <a:avLst/>
              <a:gdLst/>
              <a:ahLst/>
              <a:cxnLst/>
              <a:rect l="l" t="t" r="r" b="b"/>
              <a:pathLst>
                <a:path w="10820400" h="798644">
                  <a:moveTo>
                    <a:pt x="0" y="0"/>
                  </a:moveTo>
                  <a:lnTo>
                    <a:pt x="10820400" y="0"/>
                  </a:lnTo>
                  <a:lnTo>
                    <a:pt x="10820400" y="798644"/>
                  </a:lnTo>
                  <a:lnTo>
                    <a:pt x="0" y="79864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20" name="TextBox 20">
              <a:extLst>
                <a:ext uri="{FF2B5EF4-FFF2-40B4-BE49-F238E27FC236}">
                  <a16:creationId xmlns:a16="http://schemas.microsoft.com/office/drawing/2014/main" id="{F01111B9-7119-AE62-8052-F7540264F9A5}"/>
                </a:ext>
              </a:extLst>
            </p:cNvPr>
            <p:cNvSpPr txBox="1"/>
            <p:nvPr/>
          </p:nvSpPr>
          <p:spPr>
            <a:xfrm>
              <a:off x="9676" y="18873"/>
              <a:ext cx="10820400" cy="83674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2240"/>
                </a:lnSpc>
              </a:pPr>
              <a:r>
                <a:rPr lang="en-US" sz="1600" dirty="0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Demetrious J, Trager RJ, Veigh S, et al. </a:t>
              </a:r>
              <a:r>
                <a:rPr lang="en-US" sz="1600" dirty="0" err="1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Cureus</a:t>
              </a:r>
              <a:r>
                <a:rPr lang="en-US" sz="1600" dirty="0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. 2025;17(8):e90389</a:t>
              </a:r>
            </a:p>
          </p:txBody>
        </p:sp>
      </p:grpSp>
      <p:grpSp>
        <p:nvGrpSpPr>
          <p:cNvPr id="21" name="Group 21">
            <a:extLst>
              <a:ext uri="{FF2B5EF4-FFF2-40B4-BE49-F238E27FC236}">
                <a16:creationId xmlns:a16="http://schemas.microsoft.com/office/drawing/2014/main" id="{F167EAD3-1912-501E-8CA6-3A233D305FB4}"/>
              </a:ext>
            </a:extLst>
          </p:cNvPr>
          <p:cNvGrpSpPr/>
          <p:nvPr/>
        </p:nvGrpSpPr>
        <p:grpSpPr>
          <a:xfrm>
            <a:off x="5981902" y="9725320"/>
            <a:ext cx="5910993" cy="388449"/>
            <a:chOff x="0" y="0"/>
            <a:chExt cx="7881324" cy="517932"/>
          </a:xfrm>
        </p:grpSpPr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1774CF70-DEE7-3F50-CCDE-017C72DAB26E}"/>
                </a:ext>
              </a:extLst>
            </p:cNvPr>
            <p:cNvSpPr/>
            <p:nvPr/>
          </p:nvSpPr>
          <p:spPr>
            <a:xfrm>
              <a:off x="0" y="0"/>
              <a:ext cx="7881324" cy="517932"/>
            </a:xfrm>
            <a:custGeom>
              <a:avLst/>
              <a:gdLst/>
              <a:ahLst/>
              <a:cxnLst/>
              <a:rect l="l" t="t" r="r" b="b"/>
              <a:pathLst>
                <a:path w="7881324" h="517932">
                  <a:moveTo>
                    <a:pt x="0" y="0"/>
                  </a:moveTo>
                  <a:lnTo>
                    <a:pt x="7881324" y="0"/>
                  </a:lnTo>
                  <a:lnTo>
                    <a:pt x="7881324" y="517932"/>
                  </a:lnTo>
                  <a:lnTo>
                    <a:pt x="0" y="51793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23" name="TextBox 23">
              <a:extLst>
                <a:ext uri="{FF2B5EF4-FFF2-40B4-BE49-F238E27FC236}">
                  <a16:creationId xmlns:a16="http://schemas.microsoft.com/office/drawing/2014/main" id="{3394BE0A-6919-E4CC-CED3-29A4A9C1D1E2}"/>
                </a:ext>
              </a:extLst>
            </p:cNvPr>
            <p:cNvSpPr txBox="1"/>
            <p:nvPr/>
          </p:nvSpPr>
          <p:spPr>
            <a:xfrm>
              <a:off x="0" y="-38100"/>
              <a:ext cx="7881324" cy="55603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264"/>
                </a:lnSpc>
              </a:pPr>
              <a:r>
                <a:rPr lang="en-US" sz="2331" spc="349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WWW.CHIROONPURPOSE.COM</a:t>
              </a:r>
            </a:p>
          </p:txBody>
        </p:sp>
      </p:grpSp>
      <p:grpSp>
        <p:nvGrpSpPr>
          <p:cNvPr id="12" name="Group 12">
            <a:extLst>
              <a:ext uri="{FF2B5EF4-FFF2-40B4-BE49-F238E27FC236}">
                <a16:creationId xmlns:a16="http://schemas.microsoft.com/office/drawing/2014/main" id="{34C7F0DE-90A2-840F-561F-67F535913E3E}"/>
              </a:ext>
            </a:extLst>
          </p:cNvPr>
          <p:cNvGrpSpPr/>
          <p:nvPr/>
        </p:nvGrpSpPr>
        <p:grpSpPr>
          <a:xfrm>
            <a:off x="13627776" y="6364654"/>
            <a:ext cx="5679852" cy="4018502"/>
            <a:chOff x="-27844" y="0"/>
            <a:chExt cx="7573136" cy="5358003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121BB807-529F-B692-4C0A-DCA038F88029}"/>
                </a:ext>
              </a:extLst>
            </p:cNvPr>
            <p:cNvSpPr/>
            <p:nvPr/>
          </p:nvSpPr>
          <p:spPr>
            <a:xfrm>
              <a:off x="-27844" y="0"/>
              <a:ext cx="7573136" cy="5358003"/>
            </a:xfrm>
            <a:custGeom>
              <a:avLst/>
              <a:gdLst/>
              <a:ahLst/>
              <a:cxnLst/>
              <a:rect l="l" t="t" r="r" b="b"/>
              <a:pathLst>
                <a:path w="7573137" h="5358003">
                  <a:moveTo>
                    <a:pt x="0" y="0"/>
                  </a:moveTo>
                  <a:lnTo>
                    <a:pt x="7573137" y="0"/>
                  </a:lnTo>
                  <a:lnTo>
                    <a:pt x="7573137" y="5358003"/>
                  </a:lnTo>
                  <a:lnTo>
                    <a:pt x="0" y="5358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1"/>
              </a:stretch>
            </a:blipFill>
          </p:spPr>
          <p:txBody>
            <a:bodyPr/>
            <a:lstStyle/>
            <a:p>
              <a:endParaRPr lang="en-PH" dirty="0"/>
            </a:p>
          </p:txBody>
        </p:sp>
      </p:grpSp>
      <p:grpSp>
        <p:nvGrpSpPr>
          <p:cNvPr id="11" name="Group 4">
            <a:extLst>
              <a:ext uri="{FF2B5EF4-FFF2-40B4-BE49-F238E27FC236}">
                <a16:creationId xmlns:a16="http://schemas.microsoft.com/office/drawing/2014/main" id="{1D357EA9-36BD-D9DD-EAD3-73959A4B4F8B}"/>
              </a:ext>
            </a:extLst>
          </p:cNvPr>
          <p:cNvGrpSpPr/>
          <p:nvPr/>
        </p:nvGrpSpPr>
        <p:grpSpPr>
          <a:xfrm>
            <a:off x="-3095813" y="-1447991"/>
            <a:ext cx="18740914" cy="13259181"/>
            <a:chOff x="0" y="0"/>
            <a:chExt cx="24987886" cy="17678908"/>
          </a:xfrm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5C6A3BA0-0FBA-44E4-F933-4EBA041789FE}"/>
                </a:ext>
              </a:extLst>
            </p:cNvPr>
            <p:cNvSpPr/>
            <p:nvPr/>
          </p:nvSpPr>
          <p:spPr>
            <a:xfrm>
              <a:off x="0" y="0"/>
              <a:ext cx="24987886" cy="17678908"/>
            </a:xfrm>
            <a:custGeom>
              <a:avLst/>
              <a:gdLst/>
              <a:ahLst/>
              <a:cxnLst/>
              <a:rect l="l" t="t" r="r" b="b"/>
              <a:pathLst>
                <a:path w="24987886" h="17678908">
                  <a:moveTo>
                    <a:pt x="0" y="0"/>
                  </a:moveTo>
                  <a:lnTo>
                    <a:pt x="24987886" y="0"/>
                  </a:lnTo>
                  <a:lnTo>
                    <a:pt x="24987886" y="17678908"/>
                  </a:lnTo>
                  <a:lnTo>
                    <a:pt x="0" y="176789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15000"/>
              </a:blip>
              <a:stretch>
                <a:fillRect t="-1" b="-1"/>
              </a:stretch>
            </a:blipFill>
          </p:spPr>
          <p:txBody>
            <a:bodyPr/>
            <a:lstStyle/>
            <a:p>
              <a:endParaRPr lang="en-PH"/>
            </a:p>
          </p:txBody>
        </p:sp>
      </p:grpSp>
    </p:spTree>
    <p:extLst>
      <p:ext uri="{BB962C8B-B14F-4D97-AF65-F5344CB8AC3E}">
        <p14:creationId xmlns:p14="http://schemas.microsoft.com/office/powerpoint/2010/main" val="22808492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31B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A7ABC51-DA5A-A1C7-2E0D-803D1B4064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pregnant person holding her belly&#10;&#10;AI-generated content may be incorrect.">
            <a:extLst>
              <a:ext uri="{FF2B5EF4-FFF2-40B4-BE49-F238E27FC236}">
                <a16:creationId xmlns:a16="http://schemas.microsoft.com/office/drawing/2014/main" id="{B9068A49-95BC-F9E5-8BDD-8651FB1499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366" y="-17063"/>
            <a:ext cx="18740914" cy="10373185"/>
          </a:xfrm>
          <a:prstGeom prst="rect">
            <a:avLst/>
          </a:prstGeom>
        </p:spPr>
      </p:pic>
      <p:grpSp>
        <p:nvGrpSpPr>
          <p:cNvPr id="2" name="Group 2">
            <a:extLst>
              <a:ext uri="{FF2B5EF4-FFF2-40B4-BE49-F238E27FC236}">
                <a16:creationId xmlns:a16="http://schemas.microsoft.com/office/drawing/2014/main" id="{79EA9200-3532-942F-6B06-A86A64517D7C}"/>
              </a:ext>
            </a:extLst>
          </p:cNvPr>
          <p:cNvGrpSpPr/>
          <p:nvPr/>
        </p:nvGrpSpPr>
        <p:grpSpPr>
          <a:xfrm>
            <a:off x="48991" y="-17063"/>
            <a:ext cx="18364200" cy="10304063"/>
            <a:chOff x="0" y="0"/>
            <a:chExt cx="24485600" cy="13738751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2E37C2CE-C26E-25AB-B194-430E030EA626}"/>
                </a:ext>
              </a:extLst>
            </p:cNvPr>
            <p:cNvSpPr/>
            <p:nvPr/>
          </p:nvSpPr>
          <p:spPr>
            <a:xfrm>
              <a:off x="0" y="0"/>
              <a:ext cx="24485600" cy="13738751"/>
            </a:xfrm>
            <a:custGeom>
              <a:avLst/>
              <a:gdLst/>
              <a:ahLst/>
              <a:cxnLst/>
              <a:rect l="l" t="t" r="r" b="b"/>
              <a:pathLst>
                <a:path w="24485600" h="13738751">
                  <a:moveTo>
                    <a:pt x="16891" y="0"/>
                  </a:moveTo>
                  <a:lnTo>
                    <a:pt x="24468710" y="0"/>
                  </a:lnTo>
                  <a:cubicBezTo>
                    <a:pt x="24478107" y="0"/>
                    <a:pt x="24485600" y="7577"/>
                    <a:pt x="24485600" y="16795"/>
                  </a:cubicBezTo>
                  <a:lnTo>
                    <a:pt x="24485600" y="13721958"/>
                  </a:lnTo>
                  <a:cubicBezTo>
                    <a:pt x="24485600" y="13731301"/>
                    <a:pt x="24477980" y="13738751"/>
                    <a:pt x="24468710" y="13738751"/>
                  </a:cubicBezTo>
                  <a:lnTo>
                    <a:pt x="16891" y="13738751"/>
                  </a:lnTo>
                  <a:cubicBezTo>
                    <a:pt x="7493" y="13738751"/>
                    <a:pt x="0" y="13731174"/>
                    <a:pt x="0" y="13721958"/>
                  </a:cubicBezTo>
                  <a:lnTo>
                    <a:pt x="0" y="16795"/>
                  </a:lnTo>
                  <a:cubicBezTo>
                    <a:pt x="0" y="7577"/>
                    <a:pt x="7620" y="0"/>
                    <a:pt x="16891" y="0"/>
                  </a:cubicBezTo>
                  <a:moveTo>
                    <a:pt x="16891" y="33716"/>
                  </a:moveTo>
                  <a:lnTo>
                    <a:pt x="16891" y="16795"/>
                  </a:lnTo>
                  <a:lnTo>
                    <a:pt x="33909" y="16795"/>
                  </a:lnTo>
                  <a:lnTo>
                    <a:pt x="33909" y="13721958"/>
                  </a:lnTo>
                  <a:lnTo>
                    <a:pt x="16891" y="13721958"/>
                  </a:lnTo>
                  <a:lnTo>
                    <a:pt x="16891" y="13705163"/>
                  </a:lnTo>
                  <a:lnTo>
                    <a:pt x="24468710" y="13705163"/>
                  </a:lnTo>
                  <a:lnTo>
                    <a:pt x="24468710" y="13721958"/>
                  </a:lnTo>
                  <a:lnTo>
                    <a:pt x="24451819" y="13721958"/>
                  </a:lnTo>
                  <a:lnTo>
                    <a:pt x="24451819" y="16795"/>
                  </a:lnTo>
                  <a:lnTo>
                    <a:pt x="24468710" y="16795"/>
                  </a:lnTo>
                  <a:lnTo>
                    <a:pt x="24468710" y="33716"/>
                  </a:lnTo>
                  <a:lnTo>
                    <a:pt x="16891" y="337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PH"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18C53D32-6B43-9139-295D-DCBD1686A973}"/>
              </a:ext>
            </a:extLst>
          </p:cNvPr>
          <p:cNvGrpSpPr/>
          <p:nvPr/>
        </p:nvGrpSpPr>
        <p:grpSpPr>
          <a:xfrm>
            <a:off x="3666115" y="-1196213"/>
            <a:ext cx="18740914" cy="13259181"/>
            <a:chOff x="-284683" y="386497"/>
            <a:chExt cx="24987886" cy="17678908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A8B910B0-6143-702F-8EF4-ECB29976B419}"/>
                </a:ext>
              </a:extLst>
            </p:cNvPr>
            <p:cNvSpPr/>
            <p:nvPr/>
          </p:nvSpPr>
          <p:spPr>
            <a:xfrm>
              <a:off x="-284683" y="386497"/>
              <a:ext cx="24987886" cy="17678908"/>
            </a:xfrm>
            <a:custGeom>
              <a:avLst/>
              <a:gdLst/>
              <a:ahLst/>
              <a:cxnLst/>
              <a:rect l="l" t="t" r="r" b="b"/>
              <a:pathLst>
                <a:path w="24987886" h="17678908">
                  <a:moveTo>
                    <a:pt x="0" y="0"/>
                  </a:moveTo>
                  <a:lnTo>
                    <a:pt x="24987886" y="0"/>
                  </a:lnTo>
                  <a:lnTo>
                    <a:pt x="24987886" y="17678908"/>
                  </a:lnTo>
                  <a:lnTo>
                    <a:pt x="0" y="176789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30000"/>
              </a:blip>
              <a:stretch>
                <a:fillRect t="-1" b="-1"/>
              </a:stretch>
            </a:blipFill>
          </p:spPr>
          <p:txBody>
            <a:bodyPr/>
            <a:lstStyle/>
            <a:p>
              <a:endParaRPr lang="en-PH" dirty="0"/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9DBC4C94-DBB4-98A1-A8D8-A58F8C639F45}"/>
              </a:ext>
            </a:extLst>
          </p:cNvPr>
          <p:cNvSpPr/>
          <p:nvPr/>
        </p:nvSpPr>
        <p:spPr>
          <a:xfrm>
            <a:off x="16473377" y="8618631"/>
            <a:ext cx="3879627" cy="3879627"/>
          </a:xfrm>
          <a:custGeom>
            <a:avLst/>
            <a:gdLst/>
            <a:ahLst/>
            <a:cxnLst/>
            <a:rect l="l" t="t" r="r" b="b"/>
            <a:pathLst>
              <a:path w="3879627" h="3879627">
                <a:moveTo>
                  <a:pt x="0" y="0"/>
                </a:moveTo>
                <a:lnTo>
                  <a:pt x="3879627" y="0"/>
                </a:lnTo>
                <a:lnTo>
                  <a:pt x="3879627" y="3879627"/>
                </a:lnTo>
                <a:lnTo>
                  <a:pt x="0" y="38796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B581B1E7-1EF0-7188-A25D-C3C4B2EDD617}"/>
              </a:ext>
            </a:extLst>
          </p:cNvPr>
          <p:cNvSpPr/>
          <p:nvPr/>
        </p:nvSpPr>
        <p:spPr>
          <a:xfrm>
            <a:off x="14408373" y="6407373"/>
            <a:ext cx="3879627" cy="3879627"/>
          </a:xfrm>
          <a:custGeom>
            <a:avLst/>
            <a:gdLst/>
            <a:ahLst/>
            <a:cxnLst/>
            <a:rect l="l" t="t" r="r" b="b"/>
            <a:pathLst>
              <a:path w="3879627" h="3879627">
                <a:moveTo>
                  <a:pt x="0" y="0"/>
                </a:moveTo>
                <a:lnTo>
                  <a:pt x="3879627" y="0"/>
                </a:lnTo>
                <a:lnTo>
                  <a:pt x="3879627" y="3879627"/>
                </a:lnTo>
                <a:lnTo>
                  <a:pt x="0" y="38796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3DE80CFB-B720-D243-9711-5B15C31E5690}"/>
              </a:ext>
            </a:extLst>
          </p:cNvPr>
          <p:cNvGrpSpPr/>
          <p:nvPr/>
        </p:nvGrpSpPr>
        <p:grpSpPr>
          <a:xfrm>
            <a:off x="-1093894" y="-1076562"/>
            <a:ext cx="3568927" cy="3568927"/>
            <a:chOff x="0" y="0"/>
            <a:chExt cx="4758569" cy="4758569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3CDAE10B-1FBC-AC0E-6C61-FAA682E2AEB6}"/>
                </a:ext>
              </a:extLst>
            </p:cNvPr>
            <p:cNvSpPr/>
            <p:nvPr/>
          </p:nvSpPr>
          <p:spPr>
            <a:xfrm>
              <a:off x="0" y="0"/>
              <a:ext cx="4758690" cy="4758563"/>
            </a:xfrm>
            <a:custGeom>
              <a:avLst/>
              <a:gdLst/>
              <a:ahLst/>
              <a:cxnLst/>
              <a:rect l="l" t="t" r="r" b="b"/>
              <a:pathLst>
                <a:path w="4758690" h="4758563">
                  <a:moveTo>
                    <a:pt x="2379345" y="0"/>
                  </a:moveTo>
                  <a:cubicBezTo>
                    <a:pt x="1065276" y="0"/>
                    <a:pt x="0" y="1065276"/>
                    <a:pt x="0" y="2379345"/>
                  </a:cubicBezTo>
                  <a:cubicBezTo>
                    <a:pt x="0" y="3693414"/>
                    <a:pt x="1065276" y="4758563"/>
                    <a:pt x="2379345" y="4758563"/>
                  </a:cubicBezTo>
                  <a:cubicBezTo>
                    <a:pt x="3693414" y="4758563"/>
                    <a:pt x="4758690" y="3693287"/>
                    <a:pt x="4758690" y="2379218"/>
                  </a:cubicBezTo>
                  <a:cubicBezTo>
                    <a:pt x="4758690" y="1065149"/>
                    <a:pt x="3693287" y="0"/>
                    <a:pt x="2379345" y="0"/>
                  </a:cubicBezTo>
                  <a:close/>
                </a:path>
              </a:pathLst>
            </a:custGeom>
            <a:solidFill>
              <a:srgbClr val="86EAE9"/>
            </a:solidFill>
          </p:spPr>
          <p:txBody>
            <a:bodyPr/>
            <a:lstStyle/>
            <a:p>
              <a:endParaRPr lang="en-PH"/>
            </a:p>
          </p:txBody>
        </p:sp>
      </p:grpSp>
      <p:grpSp>
        <p:nvGrpSpPr>
          <p:cNvPr id="11" name="Group 11">
            <a:extLst>
              <a:ext uri="{FF2B5EF4-FFF2-40B4-BE49-F238E27FC236}">
                <a16:creationId xmlns:a16="http://schemas.microsoft.com/office/drawing/2014/main" id="{CFB95A6B-F293-03A6-4686-22EAD8BC86E0}"/>
              </a:ext>
            </a:extLst>
          </p:cNvPr>
          <p:cNvGrpSpPr/>
          <p:nvPr/>
        </p:nvGrpSpPr>
        <p:grpSpPr>
          <a:xfrm>
            <a:off x="2209799" y="1883306"/>
            <a:ext cx="13490674" cy="2970317"/>
            <a:chOff x="0" y="0"/>
            <a:chExt cx="12332953" cy="3960423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5E1A3EA9-DDD2-05BD-94E1-63C7EE69FE67}"/>
                </a:ext>
              </a:extLst>
            </p:cNvPr>
            <p:cNvSpPr/>
            <p:nvPr/>
          </p:nvSpPr>
          <p:spPr>
            <a:xfrm>
              <a:off x="0" y="0"/>
              <a:ext cx="12090400" cy="3795911"/>
            </a:xfrm>
            <a:custGeom>
              <a:avLst/>
              <a:gdLst/>
              <a:ahLst/>
              <a:cxnLst/>
              <a:rect l="l" t="t" r="r" b="b"/>
              <a:pathLst>
                <a:path w="12090400" h="3795911">
                  <a:moveTo>
                    <a:pt x="0" y="0"/>
                  </a:moveTo>
                  <a:lnTo>
                    <a:pt x="12090400" y="0"/>
                  </a:lnTo>
                  <a:lnTo>
                    <a:pt x="12090400" y="3795911"/>
                  </a:lnTo>
                  <a:lnTo>
                    <a:pt x="0" y="379591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4989CEAE-24E4-7CB4-7C45-3998EC21B59F}"/>
                </a:ext>
              </a:extLst>
            </p:cNvPr>
            <p:cNvSpPr txBox="1"/>
            <p:nvPr/>
          </p:nvSpPr>
          <p:spPr>
            <a:xfrm>
              <a:off x="242553" y="193085"/>
              <a:ext cx="12090400" cy="376733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7359"/>
                </a:lnSpc>
              </a:pPr>
              <a:r>
                <a:rPr lang="en-US" sz="6500" b="1" spc="63" dirty="0">
                  <a:solidFill>
                    <a:srgbClr val="FFFFFF"/>
                  </a:solidFill>
                  <a:latin typeface="Century Gothic Paneuropean Heavy"/>
                  <a:ea typeface="Century Gothic Paneuropean Heavy"/>
                  <a:cs typeface="Century Gothic Paneuropean Heavy"/>
                  <a:sym typeface="Century Gothic Paneuropean Heavy"/>
                </a:rPr>
                <a:t>Painkillers in Pregnancy</a:t>
              </a:r>
            </a:p>
          </p:txBody>
        </p:sp>
      </p:grpSp>
      <p:grpSp>
        <p:nvGrpSpPr>
          <p:cNvPr id="14" name="Group 14">
            <a:extLst>
              <a:ext uri="{FF2B5EF4-FFF2-40B4-BE49-F238E27FC236}">
                <a16:creationId xmlns:a16="http://schemas.microsoft.com/office/drawing/2014/main" id="{E23B3A3D-CE78-2C86-544C-91B6CD80901E}"/>
              </a:ext>
            </a:extLst>
          </p:cNvPr>
          <p:cNvGrpSpPr/>
          <p:nvPr/>
        </p:nvGrpSpPr>
        <p:grpSpPr>
          <a:xfrm>
            <a:off x="13522797" y="6355622"/>
            <a:ext cx="5679806" cy="4018463"/>
            <a:chOff x="0" y="0"/>
            <a:chExt cx="7573075" cy="5357951"/>
          </a:xfrm>
        </p:grpSpPr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4C3B3DE4-15C6-2A59-D2A2-0DC8DDADFD01}"/>
                </a:ext>
              </a:extLst>
            </p:cNvPr>
            <p:cNvSpPr/>
            <p:nvPr/>
          </p:nvSpPr>
          <p:spPr>
            <a:xfrm>
              <a:off x="0" y="0"/>
              <a:ext cx="7573137" cy="5358003"/>
            </a:xfrm>
            <a:custGeom>
              <a:avLst/>
              <a:gdLst/>
              <a:ahLst/>
              <a:cxnLst/>
              <a:rect l="l" t="t" r="r" b="b"/>
              <a:pathLst>
                <a:path w="7573137" h="5358003">
                  <a:moveTo>
                    <a:pt x="0" y="0"/>
                  </a:moveTo>
                  <a:lnTo>
                    <a:pt x="7573137" y="0"/>
                  </a:lnTo>
                  <a:lnTo>
                    <a:pt x="7573137" y="5358003"/>
                  </a:lnTo>
                  <a:lnTo>
                    <a:pt x="0" y="5358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"/>
              </a:stretch>
            </a:blip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16" name="Freeform 16">
            <a:extLst>
              <a:ext uri="{FF2B5EF4-FFF2-40B4-BE49-F238E27FC236}">
                <a16:creationId xmlns:a16="http://schemas.microsoft.com/office/drawing/2014/main" id="{10B3DBE3-BD91-89C4-84DA-07BBA192D790}"/>
              </a:ext>
            </a:extLst>
          </p:cNvPr>
          <p:cNvSpPr/>
          <p:nvPr/>
        </p:nvSpPr>
        <p:spPr>
          <a:xfrm>
            <a:off x="5981902" y="9445528"/>
            <a:ext cx="5910993" cy="841472"/>
          </a:xfrm>
          <a:custGeom>
            <a:avLst/>
            <a:gdLst/>
            <a:ahLst/>
            <a:cxnLst/>
            <a:rect l="l" t="t" r="r" b="b"/>
            <a:pathLst>
              <a:path w="5910993" h="841472">
                <a:moveTo>
                  <a:pt x="0" y="0"/>
                </a:moveTo>
                <a:lnTo>
                  <a:pt x="5910993" y="0"/>
                </a:lnTo>
                <a:lnTo>
                  <a:pt x="5910993" y="841472"/>
                </a:lnTo>
                <a:lnTo>
                  <a:pt x="0" y="8414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17" name="Group 17">
            <a:extLst>
              <a:ext uri="{FF2B5EF4-FFF2-40B4-BE49-F238E27FC236}">
                <a16:creationId xmlns:a16="http://schemas.microsoft.com/office/drawing/2014/main" id="{33FB5C0C-0947-D8B5-94CA-952426F9A533}"/>
              </a:ext>
            </a:extLst>
          </p:cNvPr>
          <p:cNvGrpSpPr/>
          <p:nvPr/>
        </p:nvGrpSpPr>
        <p:grpSpPr>
          <a:xfrm>
            <a:off x="2475121" y="3916464"/>
            <a:ext cx="11685825" cy="2938173"/>
            <a:chOff x="0" y="-811382"/>
            <a:chExt cx="13125302" cy="3917565"/>
          </a:xfrm>
        </p:grpSpPr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3E49976A-3A79-800B-CD85-22F97E7BEEAE}"/>
                </a:ext>
              </a:extLst>
            </p:cNvPr>
            <p:cNvSpPr/>
            <p:nvPr/>
          </p:nvSpPr>
          <p:spPr>
            <a:xfrm>
              <a:off x="0" y="0"/>
              <a:ext cx="13078690" cy="3106183"/>
            </a:xfrm>
            <a:custGeom>
              <a:avLst/>
              <a:gdLst/>
              <a:ahLst/>
              <a:cxnLst/>
              <a:rect l="l" t="t" r="r" b="b"/>
              <a:pathLst>
                <a:path w="13078690" h="3106183">
                  <a:moveTo>
                    <a:pt x="0" y="0"/>
                  </a:moveTo>
                  <a:lnTo>
                    <a:pt x="13078690" y="0"/>
                  </a:lnTo>
                  <a:lnTo>
                    <a:pt x="13078690" y="3106183"/>
                  </a:lnTo>
                  <a:lnTo>
                    <a:pt x="0" y="310618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9" name="TextBox 19">
              <a:extLst>
                <a:ext uri="{FF2B5EF4-FFF2-40B4-BE49-F238E27FC236}">
                  <a16:creationId xmlns:a16="http://schemas.microsoft.com/office/drawing/2014/main" id="{F08DAD2A-441E-4446-4193-7156B31D100E}"/>
                </a:ext>
              </a:extLst>
            </p:cNvPr>
            <p:cNvSpPr txBox="1"/>
            <p:nvPr/>
          </p:nvSpPr>
          <p:spPr>
            <a:xfrm>
              <a:off x="46611" y="-811382"/>
              <a:ext cx="13078691" cy="314428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5698"/>
                </a:lnSpc>
              </a:pPr>
              <a:r>
                <a:rPr lang="en-US" sz="4000" dirty="0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Nearly half of pregnant women report using acetaminophen, often unaware of the potential long-term effects on their child’s brain development.</a:t>
              </a:r>
            </a:p>
          </p:txBody>
        </p:sp>
      </p:grpSp>
      <p:grpSp>
        <p:nvGrpSpPr>
          <p:cNvPr id="20" name="Group 20">
            <a:extLst>
              <a:ext uri="{FF2B5EF4-FFF2-40B4-BE49-F238E27FC236}">
                <a16:creationId xmlns:a16="http://schemas.microsoft.com/office/drawing/2014/main" id="{095BC13E-C319-CB23-8219-FF96B1E8D833}"/>
              </a:ext>
            </a:extLst>
          </p:cNvPr>
          <p:cNvGrpSpPr/>
          <p:nvPr/>
        </p:nvGrpSpPr>
        <p:grpSpPr>
          <a:xfrm>
            <a:off x="2251299" y="8024081"/>
            <a:ext cx="8380620" cy="646210"/>
            <a:chOff x="0" y="-62970"/>
            <a:chExt cx="11174161" cy="861614"/>
          </a:xfrm>
        </p:grpSpPr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D4E11D7A-EA0E-756A-747F-112111E14CBC}"/>
                </a:ext>
              </a:extLst>
            </p:cNvPr>
            <p:cNvSpPr/>
            <p:nvPr/>
          </p:nvSpPr>
          <p:spPr>
            <a:xfrm>
              <a:off x="0" y="0"/>
              <a:ext cx="10820400" cy="798644"/>
            </a:xfrm>
            <a:custGeom>
              <a:avLst/>
              <a:gdLst/>
              <a:ahLst/>
              <a:cxnLst/>
              <a:rect l="l" t="t" r="r" b="b"/>
              <a:pathLst>
                <a:path w="10820400" h="798644">
                  <a:moveTo>
                    <a:pt x="0" y="0"/>
                  </a:moveTo>
                  <a:lnTo>
                    <a:pt x="10820400" y="0"/>
                  </a:lnTo>
                  <a:lnTo>
                    <a:pt x="10820400" y="798644"/>
                  </a:lnTo>
                  <a:lnTo>
                    <a:pt x="0" y="79864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22" name="TextBox 22">
              <a:extLst>
                <a:ext uri="{FF2B5EF4-FFF2-40B4-BE49-F238E27FC236}">
                  <a16:creationId xmlns:a16="http://schemas.microsoft.com/office/drawing/2014/main" id="{E251A88F-7686-F5AB-EB6E-B4EE2D9272D0}"/>
                </a:ext>
              </a:extLst>
            </p:cNvPr>
            <p:cNvSpPr txBox="1"/>
            <p:nvPr/>
          </p:nvSpPr>
          <p:spPr>
            <a:xfrm>
              <a:off x="353761" y="-62970"/>
              <a:ext cx="10820400" cy="83674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2240"/>
                </a:lnSpc>
              </a:pPr>
              <a:r>
                <a:rPr lang="en-US" sz="1600" dirty="0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Technology Networks. Neuroscience News &amp; Research. Aug 14, 2025</a:t>
              </a:r>
            </a:p>
          </p:txBody>
        </p:sp>
      </p:grpSp>
      <p:grpSp>
        <p:nvGrpSpPr>
          <p:cNvPr id="23" name="Group 23">
            <a:extLst>
              <a:ext uri="{FF2B5EF4-FFF2-40B4-BE49-F238E27FC236}">
                <a16:creationId xmlns:a16="http://schemas.microsoft.com/office/drawing/2014/main" id="{11D007A5-D22E-A3C9-DC59-DAB484D29A43}"/>
              </a:ext>
            </a:extLst>
          </p:cNvPr>
          <p:cNvGrpSpPr/>
          <p:nvPr/>
        </p:nvGrpSpPr>
        <p:grpSpPr>
          <a:xfrm>
            <a:off x="5981902" y="9725320"/>
            <a:ext cx="5910993" cy="388449"/>
            <a:chOff x="0" y="0"/>
            <a:chExt cx="7881324" cy="517932"/>
          </a:xfrm>
        </p:grpSpPr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CE826B71-8043-40C0-D29B-E05052AFE0E0}"/>
                </a:ext>
              </a:extLst>
            </p:cNvPr>
            <p:cNvSpPr/>
            <p:nvPr/>
          </p:nvSpPr>
          <p:spPr>
            <a:xfrm>
              <a:off x="0" y="0"/>
              <a:ext cx="7881324" cy="517932"/>
            </a:xfrm>
            <a:custGeom>
              <a:avLst/>
              <a:gdLst/>
              <a:ahLst/>
              <a:cxnLst/>
              <a:rect l="l" t="t" r="r" b="b"/>
              <a:pathLst>
                <a:path w="7881324" h="517932">
                  <a:moveTo>
                    <a:pt x="0" y="0"/>
                  </a:moveTo>
                  <a:lnTo>
                    <a:pt x="7881324" y="0"/>
                  </a:lnTo>
                  <a:lnTo>
                    <a:pt x="7881324" y="517932"/>
                  </a:lnTo>
                  <a:lnTo>
                    <a:pt x="0" y="51793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8556219B-CEF6-8670-7FAD-33358323DC2C}"/>
                </a:ext>
              </a:extLst>
            </p:cNvPr>
            <p:cNvSpPr txBox="1"/>
            <p:nvPr/>
          </p:nvSpPr>
          <p:spPr>
            <a:xfrm>
              <a:off x="0" y="-38100"/>
              <a:ext cx="7881324" cy="55603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264"/>
                </a:lnSpc>
              </a:pPr>
              <a:r>
                <a:rPr lang="en-US" sz="2331" spc="349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WWW.CHIROONPURPOSE.COM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269956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31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erson holding a crying child&#10;&#10;AI-generated content may be incorrect.">
            <a:extLst>
              <a:ext uri="{FF2B5EF4-FFF2-40B4-BE49-F238E27FC236}">
                <a16:creationId xmlns:a16="http://schemas.microsoft.com/office/drawing/2014/main" id="{F1B6C9BB-97F3-1F38-1B76-EAA83100EF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5628" y="-952500"/>
            <a:ext cx="18774488" cy="12516324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6479047" y="8486022"/>
            <a:ext cx="3879627" cy="3879627"/>
          </a:xfrm>
          <a:custGeom>
            <a:avLst/>
            <a:gdLst/>
            <a:ahLst/>
            <a:cxnLst/>
            <a:rect l="l" t="t" r="r" b="b"/>
            <a:pathLst>
              <a:path w="3879627" h="3879627">
                <a:moveTo>
                  <a:pt x="0" y="0"/>
                </a:moveTo>
                <a:lnTo>
                  <a:pt x="3879627" y="0"/>
                </a:lnTo>
                <a:lnTo>
                  <a:pt x="3879627" y="3879627"/>
                </a:lnTo>
                <a:lnTo>
                  <a:pt x="0" y="38796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4" name="Freeform 4"/>
          <p:cNvSpPr/>
          <p:nvPr/>
        </p:nvSpPr>
        <p:spPr>
          <a:xfrm>
            <a:off x="14408373" y="6407373"/>
            <a:ext cx="3879627" cy="3879627"/>
          </a:xfrm>
          <a:custGeom>
            <a:avLst/>
            <a:gdLst/>
            <a:ahLst/>
            <a:cxnLst/>
            <a:rect l="l" t="t" r="r" b="b"/>
            <a:pathLst>
              <a:path w="3879627" h="3879627">
                <a:moveTo>
                  <a:pt x="0" y="0"/>
                </a:moveTo>
                <a:lnTo>
                  <a:pt x="3879627" y="0"/>
                </a:lnTo>
                <a:lnTo>
                  <a:pt x="3879627" y="3879627"/>
                </a:lnTo>
                <a:lnTo>
                  <a:pt x="0" y="38796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5" name="Group 5"/>
          <p:cNvGrpSpPr/>
          <p:nvPr/>
        </p:nvGrpSpPr>
        <p:grpSpPr>
          <a:xfrm>
            <a:off x="-1093894" y="-1076562"/>
            <a:ext cx="3568927" cy="3568927"/>
            <a:chOff x="0" y="0"/>
            <a:chExt cx="4758569" cy="475856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758690" cy="4758563"/>
            </a:xfrm>
            <a:custGeom>
              <a:avLst/>
              <a:gdLst/>
              <a:ahLst/>
              <a:cxnLst/>
              <a:rect l="l" t="t" r="r" b="b"/>
              <a:pathLst>
                <a:path w="4758690" h="4758563">
                  <a:moveTo>
                    <a:pt x="2379345" y="0"/>
                  </a:moveTo>
                  <a:cubicBezTo>
                    <a:pt x="1065276" y="0"/>
                    <a:pt x="0" y="1065276"/>
                    <a:pt x="0" y="2379345"/>
                  </a:cubicBezTo>
                  <a:cubicBezTo>
                    <a:pt x="0" y="3693414"/>
                    <a:pt x="1065276" y="4758563"/>
                    <a:pt x="2379345" y="4758563"/>
                  </a:cubicBezTo>
                  <a:cubicBezTo>
                    <a:pt x="3693414" y="4758563"/>
                    <a:pt x="4758690" y="3693287"/>
                    <a:pt x="4758690" y="2379218"/>
                  </a:cubicBezTo>
                  <a:cubicBezTo>
                    <a:pt x="4758690" y="1065149"/>
                    <a:pt x="3693287" y="0"/>
                    <a:pt x="2379345" y="0"/>
                  </a:cubicBezTo>
                  <a:close/>
                </a:path>
              </a:pathLst>
            </a:custGeom>
            <a:solidFill>
              <a:srgbClr val="86EAE9"/>
            </a:solidFill>
          </p:spPr>
          <p:txBody>
            <a:bodyPr/>
            <a:lstStyle/>
            <a:p>
              <a:endParaRPr lang="en-PH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3530943" y="6315528"/>
            <a:ext cx="5679806" cy="4018463"/>
            <a:chOff x="0" y="0"/>
            <a:chExt cx="7573075" cy="535795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573137" cy="5358003"/>
            </a:xfrm>
            <a:custGeom>
              <a:avLst/>
              <a:gdLst/>
              <a:ahLst/>
              <a:cxnLst/>
              <a:rect l="l" t="t" r="r" b="b"/>
              <a:pathLst>
                <a:path w="7573137" h="5358003">
                  <a:moveTo>
                    <a:pt x="0" y="0"/>
                  </a:moveTo>
                  <a:lnTo>
                    <a:pt x="7573137" y="0"/>
                  </a:lnTo>
                  <a:lnTo>
                    <a:pt x="7573137" y="5358003"/>
                  </a:lnTo>
                  <a:lnTo>
                    <a:pt x="0" y="5358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1"/>
              </a:stretch>
            </a:blip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9" name="Freeform 9"/>
          <p:cNvSpPr/>
          <p:nvPr/>
        </p:nvSpPr>
        <p:spPr>
          <a:xfrm>
            <a:off x="5981902" y="9445528"/>
            <a:ext cx="5910993" cy="841472"/>
          </a:xfrm>
          <a:custGeom>
            <a:avLst/>
            <a:gdLst/>
            <a:ahLst/>
            <a:cxnLst/>
            <a:rect l="l" t="t" r="r" b="b"/>
            <a:pathLst>
              <a:path w="5910993" h="841472">
                <a:moveTo>
                  <a:pt x="0" y="0"/>
                </a:moveTo>
                <a:lnTo>
                  <a:pt x="5910993" y="0"/>
                </a:lnTo>
                <a:lnTo>
                  <a:pt x="5910993" y="841472"/>
                </a:lnTo>
                <a:lnTo>
                  <a:pt x="0" y="8414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10" name="Group 10"/>
          <p:cNvGrpSpPr/>
          <p:nvPr/>
        </p:nvGrpSpPr>
        <p:grpSpPr>
          <a:xfrm>
            <a:off x="5981902" y="9725320"/>
            <a:ext cx="5910993" cy="388449"/>
            <a:chOff x="0" y="0"/>
            <a:chExt cx="7881324" cy="51793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881324" cy="517932"/>
            </a:xfrm>
            <a:custGeom>
              <a:avLst/>
              <a:gdLst/>
              <a:ahLst/>
              <a:cxnLst/>
              <a:rect l="l" t="t" r="r" b="b"/>
              <a:pathLst>
                <a:path w="7881324" h="517932">
                  <a:moveTo>
                    <a:pt x="0" y="0"/>
                  </a:moveTo>
                  <a:lnTo>
                    <a:pt x="7881324" y="0"/>
                  </a:lnTo>
                  <a:lnTo>
                    <a:pt x="7881324" y="517932"/>
                  </a:lnTo>
                  <a:lnTo>
                    <a:pt x="0" y="51793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7881324" cy="55603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264"/>
                </a:lnSpc>
              </a:pPr>
              <a:r>
                <a:rPr lang="en-US" sz="2331" spc="349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WWW.CHIROONPURPOSE.COM</a:t>
              </a: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2384267" y="1952091"/>
            <a:ext cx="13482395" cy="2043621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algn="l">
              <a:lnSpc>
                <a:spcPts val="5635"/>
              </a:lnSpc>
            </a:pPr>
            <a:r>
              <a:rPr lang="en-US" sz="6000" b="1" spc="49" dirty="0">
                <a:solidFill>
                  <a:srgbClr val="FFFFFF"/>
                </a:solidFill>
                <a:latin typeface="Century Gothic Paneuropean Heavy"/>
                <a:ea typeface="Century Gothic Paneuropean Heavy"/>
                <a:cs typeface="Century Gothic Paneuropean Heavy"/>
                <a:sym typeface="Century Gothic Paneuropean Heavy"/>
              </a:rPr>
              <a:t>The Burden of Ear Infections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421338" y="3963632"/>
            <a:ext cx="10380262" cy="3961675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>
              <a:lnSpc>
                <a:spcPts val="4349"/>
              </a:lnSpc>
            </a:pPr>
            <a:r>
              <a:rPr lang="en-US" sz="4000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Otitis media is the leading cause of visits to pediatricians, the most common reason antibiotics are prescribed, and the most common reason for surgery in children.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421338" y="8176524"/>
            <a:ext cx="8450700" cy="903783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algn="l">
              <a:lnSpc>
                <a:spcPts val="2240"/>
              </a:lnSpc>
            </a:pPr>
            <a:r>
              <a:rPr lang="en-US" sz="1600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Hafer C. J Pediatr Mater Fam Health Chiropr. 2025;2025:70–78.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-38100" y="0"/>
            <a:ext cx="18364200" cy="10363200"/>
            <a:chOff x="0" y="0"/>
            <a:chExt cx="24485600" cy="138176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4485600" cy="13817600"/>
            </a:xfrm>
            <a:custGeom>
              <a:avLst/>
              <a:gdLst/>
              <a:ahLst/>
              <a:cxnLst/>
              <a:rect l="l" t="t" r="r" b="b"/>
              <a:pathLst>
                <a:path w="24485600" h="13817600">
                  <a:moveTo>
                    <a:pt x="16891" y="0"/>
                  </a:moveTo>
                  <a:lnTo>
                    <a:pt x="24468710" y="0"/>
                  </a:lnTo>
                  <a:cubicBezTo>
                    <a:pt x="24478107" y="0"/>
                    <a:pt x="24485600" y="7620"/>
                    <a:pt x="24485600" y="16891"/>
                  </a:cubicBezTo>
                  <a:lnTo>
                    <a:pt x="24485600" y="13800710"/>
                  </a:lnTo>
                  <a:cubicBezTo>
                    <a:pt x="24485600" y="13810107"/>
                    <a:pt x="24477980" y="13817600"/>
                    <a:pt x="24468710" y="13817600"/>
                  </a:cubicBezTo>
                  <a:lnTo>
                    <a:pt x="16891" y="13817600"/>
                  </a:lnTo>
                  <a:cubicBezTo>
                    <a:pt x="7493" y="13817600"/>
                    <a:pt x="0" y="13809980"/>
                    <a:pt x="0" y="13800710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3800710"/>
                  </a:lnTo>
                  <a:lnTo>
                    <a:pt x="16891" y="13800710"/>
                  </a:lnTo>
                  <a:lnTo>
                    <a:pt x="16891" y="13783819"/>
                  </a:lnTo>
                  <a:lnTo>
                    <a:pt x="24468710" y="13783819"/>
                  </a:lnTo>
                  <a:lnTo>
                    <a:pt x="24468710" y="13800710"/>
                  </a:lnTo>
                  <a:lnTo>
                    <a:pt x="24451819" y="13800710"/>
                  </a:lnTo>
                  <a:lnTo>
                    <a:pt x="24451819" y="16891"/>
                  </a:lnTo>
                  <a:lnTo>
                    <a:pt x="24468710" y="16891"/>
                  </a:lnTo>
                  <a:lnTo>
                    <a:pt x="24468710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PH"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31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erson adjusting a child's backpack&#10;&#10;AI-generated content may be incorrect.">
            <a:extLst>
              <a:ext uri="{FF2B5EF4-FFF2-40B4-BE49-F238E27FC236}">
                <a16:creationId xmlns:a16="http://schemas.microsoft.com/office/drawing/2014/main" id="{390FFCC8-1AA3-A1F5-9CAB-C722A33031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8" b="12745"/>
          <a:stretch>
            <a:fillRect/>
          </a:stretch>
        </p:blipFill>
        <p:spPr>
          <a:xfrm>
            <a:off x="-385873" y="-190500"/>
            <a:ext cx="19059746" cy="105537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-76200" y="0"/>
            <a:ext cx="18364200" cy="10363200"/>
            <a:chOff x="0" y="0"/>
            <a:chExt cx="24485600" cy="13817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485600" cy="13817600"/>
            </a:xfrm>
            <a:custGeom>
              <a:avLst/>
              <a:gdLst/>
              <a:ahLst/>
              <a:cxnLst/>
              <a:rect l="l" t="t" r="r" b="b"/>
              <a:pathLst>
                <a:path w="24485600" h="13817600">
                  <a:moveTo>
                    <a:pt x="16891" y="0"/>
                  </a:moveTo>
                  <a:lnTo>
                    <a:pt x="24468710" y="0"/>
                  </a:lnTo>
                  <a:cubicBezTo>
                    <a:pt x="24478107" y="0"/>
                    <a:pt x="24485600" y="7620"/>
                    <a:pt x="24485600" y="16891"/>
                  </a:cubicBezTo>
                  <a:lnTo>
                    <a:pt x="24485600" y="13800710"/>
                  </a:lnTo>
                  <a:cubicBezTo>
                    <a:pt x="24485600" y="13810107"/>
                    <a:pt x="24477980" y="13817600"/>
                    <a:pt x="24468710" y="13817600"/>
                  </a:cubicBezTo>
                  <a:lnTo>
                    <a:pt x="16891" y="13817600"/>
                  </a:lnTo>
                  <a:cubicBezTo>
                    <a:pt x="7493" y="13817600"/>
                    <a:pt x="0" y="13809980"/>
                    <a:pt x="0" y="13800710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3800710"/>
                  </a:lnTo>
                  <a:lnTo>
                    <a:pt x="16891" y="13800710"/>
                  </a:lnTo>
                  <a:lnTo>
                    <a:pt x="16891" y="13783819"/>
                  </a:lnTo>
                  <a:lnTo>
                    <a:pt x="24468710" y="13783819"/>
                  </a:lnTo>
                  <a:lnTo>
                    <a:pt x="24468710" y="13800710"/>
                  </a:lnTo>
                  <a:lnTo>
                    <a:pt x="24451819" y="13800710"/>
                  </a:lnTo>
                  <a:lnTo>
                    <a:pt x="24451819" y="16891"/>
                  </a:lnTo>
                  <a:lnTo>
                    <a:pt x="24468710" y="16891"/>
                  </a:lnTo>
                  <a:lnTo>
                    <a:pt x="24468710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6" name="Freeform 6"/>
          <p:cNvSpPr/>
          <p:nvPr/>
        </p:nvSpPr>
        <p:spPr>
          <a:xfrm>
            <a:off x="16473377" y="8618631"/>
            <a:ext cx="3879627" cy="3879627"/>
          </a:xfrm>
          <a:custGeom>
            <a:avLst/>
            <a:gdLst/>
            <a:ahLst/>
            <a:cxnLst/>
            <a:rect l="l" t="t" r="r" b="b"/>
            <a:pathLst>
              <a:path w="3879627" h="3879627">
                <a:moveTo>
                  <a:pt x="0" y="0"/>
                </a:moveTo>
                <a:lnTo>
                  <a:pt x="3879627" y="0"/>
                </a:lnTo>
                <a:lnTo>
                  <a:pt x="3879627" y="3879627"/>
                </a:lnTo>
                <a:lnTo>
                  <a:pt x="0" y="38796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7" name="Freeform 7"/>
          <p:cNvSpPr/>
          <p:nvPr/>
        </p:nvSpPr>
        <p:spPr>
          <a:xfrm>
            <a:off x="14408373" y="6407373"/>
            <a:ext cx="3879627" cy="3879627"/>
          </a:xfrm>
          <a:custGeom>
            <a:avLst/>
            <a:gdLst/>
            <a:ahLst/>
            <a:cxnLst/>
            <a:rect l="l" t="t" r="r" b="b"/>
            <a:pathLst>
              <a:path w="3879627" h="3879627">
                <a:moveTo>
                  <a:pt x="0" y="0"/>
                </a:moveTo>
                <a:lnTo>
                  <a:pt x="3879627" y="0"/>
                </a:lnTo>
                <a:lnTo>
                  <a:pt x="3879627" y="3879627"/>
                </a:lnTo>
                <a:lnTo>
                  <a:pt x="0" y="38796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8" name="Group 8"/>
          <p:cNvGrpSpPr/>
          <p:nvPr/>
        </p:nvGrpSpPr>
        <p:grpSpPr>
          <a:xfrm>
            <a:off x="2564545" y="706423"/>
            <a:ext cx="13158911" cy="5575340"/>
            <a:chOff x="59128" y="-212932"/>
            <a:chExt cx="13676601" cy="3042871"/>
          </a:xfrm>
        </p:grpSpPr>
        <p:sp>
          <p:nvSpPr>
            <p:cNvPr id="9" name="Freeform 9"/>
            <p:cNvSpPr/>
            <p:nvPr/>
          </p:nvSpPr>
          <p:spPr>
            <a:xfrm>
              <a:off x="59128" y="-212932"/>
              <a:ext cx="13676601" cy="2530607"/>
            </a:xfrm>
            <a:custGeom>
              <a:avLst/>
              <a:gdLst/>
              <a:ahLst/>
              <a:cxnLst/>
              <a:rect l="l" t="t" r="r" b="b"/>
              <a:pathLst>
                <a:path w="13676601" h="2530607">
                  <a:moveTo>
                    <a:pt x="0" y="0"/>
                  </a:moveTo>
                  <a:lnTo>
                    <a:pt x="13676601" y="0"/>
                  </a:lnTo>
                  <a:lnTo>
                    <a:pt x="13676601" y="2530607"/>
                  </a:lnTo>
                  <a:lnTo>
                    <a:pt x="0" y="253060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 sz="600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59128" y="327907"/>
              <a:ext cx="13676601" cy="250203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7359"/>
                </a:lnSpc>
              </a:pPr>
              <a:r>
                <a:rPr lang="en-US" sz="6000" b="1" spc="62" dirty="0">
                  <a:solidFill>
                    <a:srgbClr val="FFFFFF"/>
                  </a:solidFill>
                  <a:latin typeface="Century Gothic Paneuropean Heavy"/>
                  <a:ea typeface="Century Gothic Paneuropean Heavy"/>
                  <a:cs typeface="Century Gothic Paneuropean Heavy"/>
                  <a:sym typeface="Century Gothic Paneuropean Heavy"/>
                </a:rPr>
                <a:t>Immediate Relief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1093894" y="-1076562"/>
            <a:ext cx="3568927" cy="3568927"/>
            <a:chOff x="0" y="0"/>
            <a:chExt cx="4758569" cy="475856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758690" cy="4758563"/>
            </a:xfrm>
            <a:custGeom>
              <a:avLst/>
              <a:gdLst/>
              <a:ahLst/>
              <a:cxnLst/>
              <a:rect l="l" t="t" r="r" b="b"/>
              <a:pathLst>
                <a:path w="4758690" h="4758563">
                  <a:moveTo>
                    <a:pt x="2379345" y="0"/>
                  </a:moveTo>
                  <a:cubicBezTo>
                    <a:pt x="1065276" y="0"/>
                    <a:pt x="0" y="1065276"/>
                    <a:pt x="0" y="2379345"/>
                  </a:cubicBezTo>
                  <a:cubicBezTo>
                    <a:pt x="0" y="3693414"/>
                    <a:pt x="1065276" y="4758563"/>
                    <a:pt x="2379345" y="4758563"/>
                  </a:cubicBezTo>
                  <a:cubicBezTo>
                    <a:pt x="3693414" y="4758563"/>
                    <a:pt x="4758690" y="3693287"/>
                    <a:pt x="4758690" y="2379218"/>
                  </a:cubicBezTo>
                  <a:cubicBezTo>
                    <a:pt x="4758690" y="1065149"/>
                    <a:pt x="3693287" y="0"/>
                    <a:pt x="2379345" y="0"/>
                  </a:cubicBezTo>
                  <a:close/>
                </a:path>
              </a:pathLst>
            </a:custGeom>
            <a:solidFill>
              <a:srgbClr val="86EAE9"/>
            </a:solidFill>
          </p:spPr>
          <p:txBody>
            <a:bodyPr/>
            <a:lstStyle/>
            <a:p>
              <a:endParaRPr lang="en-PH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3508281" y="6326593"/>
            <a:ext cx="5679806" cy="4018463"/>
            <a:chOff x="0" y="0"/>
            <a:chExt cx="7573075" cy="535795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7573137" cy="5358003"/>
            </a:xfrm>
            <a:custGeom>
              <a:avLst/>
              <a:gdLst/>
              <a:ahLst/>
              <a:cxnLst/>
              <a:rect l="l" t="t" r="r" b="b"/>
              <a:pathLst>
                <a:path w="7573137" h="5358003">
                  <a:moveTo>
                    <a:pt x="0" y="0"/>
                  </a:moveTo>
                  <a:lnTo>
                    <a:pt x="7573137" y="0"/>
                  </a:lnTo>
                  <a:lnTo>
                    <a:pt x="7573137" y="5358003"/>
                  </a:lnTo>
                  <a:lnTo>
                    <a:pt x="0" y="5358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1"/>
              </a:stretch>
            </a:blip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15" name="Freeform 15"/>
          <p:cNvSpPr/>
          <p:nvPr/>
        </p:nvSpPr>
        <p:spPr>
          <a:xfrm>
            <a:off x="5981902" y="9445528"/>
            <a:ext cx="5910993" cy="841472"/>
          </a:xfrm>
          <a:custGeom>
            <a:avLst/>
            <a:gdLst/>
            <a:ahLst/>
            <a:cxnLst/>
            <a:rect l="l" t="t" r="r" b="b"/>
            <a:pathLst>
              <a:path w="5910993" h="841472">
                <a:moveTo>
                  <a:pt x="0" y="0"/>
                </a:moveTo>
                <a:lnTo>
                  <a:pt x="5910993" y="0"/>
                </a:lnTo>
                <a:lnTo>
                  <a:pt x="5910993" y="841472"/>
                </a:lnTo>
                <a:lnTo>
                  <a:pt x="0" y="8414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16" name="Group 16"/>
          <p:cNvGrpSpPr/>
          <p:nvPr/>
        </p:nvGrpSpPr>
        <p:grpSpPr>
          <a:xfrm>
            <a:off x="2161964" y="3863938"/>
            <a:ext cx="10504126" cy="2507522"/>
            <a:chOff x="0" y="-613867"/>
            <a:chExt cx="14005501" cy="421535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1533556" cy="3601483"/>
            </a:xfrm>
            <a:custGeom>
              <a:avLst/>
              <a:gdLst/>
              <a:ahLst/>
              <a:cxnLst/>
              <a:rect l="l" t="t" r="r" b="b"/>
              <a:pathLst>
                <a:path w="11533556" h="3601483">
                  <a:moveTo>
                    <a:pt x="0" y="0"/>
                  </a:moveTo>
                  <a:lnTo>
                    <a:pt x="11533556" y="0"/>
                  </a:lnTo>
                  <a:lnTo>
                    <a:pt x="11533556" y="3601483"/>
                  </a:lnTo>
                  <a:lnTo>
                    <a:pt x="0" y="360148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536773" y="-613867"/>
              <a:ext cx="13468728" cy="3553859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4799"/>
                </a:lnSpc>
              </a:pPr>
              <a:r>
                <a:rPr lang="en-US" sz="4000" dirty="0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Following the very first adjustment, the mother reported immediate improvement in the child’s mood and comfort.</a:t>
              </a:r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2564544" y="7724746"/>
            <a:ext cx="10101546" cy="627558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algn="l">
              <a:lnSpc>
                <a:spcPts val="2240"/>
              </a:lnSpc>
            </a:pPr>
            <a:r>
              <a:rPr lang="en-US" sz="1600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 Hafer C. J Pediatr Mater Fam Health Chiropr. 2025;2025:70–78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5981902" y="9725320"/>
            <a:ext cx="5910993" cy="388449"/>
            <a:chOff x="0" y="0"/>
            <a:chExt cx="7881324" cy="517932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7881324" cy="517932"/>
            </a:xfrm>
            <a:custGeom>
              <a:avLst/>
              <a:gdLst/>
              <a:ahLst/>
              <a:cxnLst/>
              <a:rect l="l" t="t" r="r" b="b"/>
              <a:pathLst>
                <a:path w="7881324" h="517932">
                  <a:moveTo>
                    <a:pt x="0" y="0"/>
                  </a:moveTo>
                  <a:lnTo>
                    <a:pt x="7881324" y="0"/>
                  </a:lnTo>
                  <a:lnTo>
                    <a:pt x="7881324" y="517932"/>
                  </a:lnTo>
                  <a:lnTo>
                    <a:pt x="0" y="51793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7881324" cy="55603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264"/>
                </a:lnSpc>
              </a:pPr>
              <a:r>
                <a:rPr lang="en-US" sz="2331" spc="349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WWW.CHIROONPURPOSE.COM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31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octor examining a child&#10;&#10;AI-generated content may be incorrect.">
            <a:extLst>
              <a:ext uri="{FF2B5EF4-FFF2-40B4-BE49-F238E27FC236}">
                <a16:creationId xmlns:a16="http://schemas.microsoft.com/office/drawing/2014/main" id="{E4BEB9D2-AF93-7E59-7735-EFC1E3670D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72" b="7124"/>
          <a:stretch>
            <a:fillRect/>
          </a:stretch>
        </p:blipFill>
        <p:spPr>
          <a:xfrm>
            <a:off x="-189608" y="0"/>
            <a:ext cx="18477608" cy="10359609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-76200" y="0"/>
            <a:ext cx="18364200" cy="10363200"/>
            <a:chOff x="0" y="0"/>
            <a:chExt cx="24485600" cy="13817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485600" cy="13817600"/>
            </a:xfrm>
            <a:custGeom>
              <a:avLst/>
              <a:gdLst/>
              <a:ahLst/>
              <a:cxnLst/>
              <a:rect l="l" t="t" r="r" b="b"/>
              <a:pathLst>
                <a:path w="24485600" h="13817600">
                  <a:moveTo>
                    <a:pt x="16891" y="0"/>
                  </a:moveTo>
                  <a:lnTo>
                    <a:pt x="24468710" y="0"/>
                  </a:lnTo>
                  <a:cubicBezTo>
                    <a:pt x="24478107" y="0"/>
                    <a:pt x="24485600" y="7620"/>
                    <a:pt x="24485600" y="16891"/>
                  </a:cubicBezTo>
                  <a:lnTo>
                    <a:pt x="24485600" y="13800710"/>
                  </a:lnTo>
                  <a:cubicBezTo>
                    <a:pt x="24485600" y="13810107"/>
                    <a:pt x="24477980" y="13817600"/>
                    <a:pt x="24468710" y="13817600"/>
                  </a:cubicBezTo>
                  <a:lnTo>
                    <a:pt x="16891" y="13817600"/>
                  </a:lnTo>
                  <a:cubicBezTo>
                    <a:pt x="7493" y="13817600"/>
                    <a:pt x="0" y="13809980"/>
                    <a:pt x="0" y="13800710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3800710"/>
                  </a:lnTo>
                  <a:lnTo>
                    <a:pt x="16891" y="13800710"/>
                  </a:lnTo>
                  <a:lnTo>
                    <a:pt x="16891" y="13783819"/>
                  </a:lnTo>
                  <a:lnTo>
                    <a:pt x="24468710" y="13783819"/>
                  </a:lnTo>
                  <a:lnTo>
                    <a:pt x="24468710" y="13800710"/>
                  </a:lnTo>
                  <a:lnTo>
                    <a:pt x="24451819" y="13800710"/>
                  </a:lnTo>
                  <a:lnTo>
                    <a:pt x="24451819" y="16891"/>
                  </a:lnTo>
                  <a:lnTo>
                    <a:pt x="24468710" y="16891"/>
                  </a:lnTo>
                  <a:lnTo>
                    <a:pt x="24468710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6" name="Freeform 6"/>
          <p:cNvSpPr/>
          <p:nvPr/>
        </p:nvSpPr>
        <p:spPr>
          <a:xfrm>
            <a:off x="16473377" y="8618631"/>
            <a:ext cx="3879627" cy="3879627"/>
          </a:xfrm>
          <a:custGeom>
            <a:avLst/>
            <a:gdLst/>
            <a:ahLst/>
            <a:cxnLst/>
            <a:rect l="l" t="t" r="r" b="b"/>
            <a:pathLst>
              <a:path w="3879627" h="3879627">
                <a:moveTo>
                  <a:pt x="0" y="0"/>
                </a:moveTo>
                <a:lnTo>
                  <a:pt x="3879627" y="0"/>
                </a:lnTo>
                <a:lnTo>
                  <a:pt x="3879627" y="3879627"/>
                </a:lnTo>
                <a:lnTo>
                  <a:pt x="0" y="38796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7" name="Freeform 7"/>
          <p:cNvSpPr/>
          <p:nvPr/>
        </p:nvSpPr>
        <p:spPr>
          <a:xfrm>
            <a:off x="14408373" y="6407373"/>
            <a:ext cx="3879627" cy="3879627"/>
          </a:xfrm>
          <a:custGeom>
            <a:avLst/>
            <a:gdLst/>
            <a:ahLst/>
            <a:cxnLst/>
            <a:rect l="l" t="t" r="r" b="b"/>
            <a:pathLst>
              <a:path w="3879627" h="3879627">
                <a:moveTo>
                  <a:pt x="0" y="0"/>
                </a:moveTo>
                <a:lnTo>
                  <a:pt x="3879627" y="0"/>
                </a:lnTo>
                <a:lnTo>
                  <a:pt x="3879627" y="3879627"/>
                </a:lnTo>
                <a:lnTo>
                  <a:pt x="0" y="38796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8" name="Group 8"/>
          <p:cNvGrpSpPr/>
          <p:nvPr/>
        </p:nvGrpSpPr>
        <p:grpSpPr>
          <a:xfrm>
            <a:off x="-1093894" y="-1076562"/>
            <a:ext cx="3568927" cy="3568927"/>
            <a:chOff x="0" y="0"/>
            <a:chExt cx="4758569" cy="475856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758690" cy="4758563"/>
            </a:xfrm>
            <a:custGeom>
              <a:avLst/>
              <a:gdLst/>
              <a:ahLst/>
              <a:cxnLst/>
              <a:rect l="l" t="t" r="r" b="b"/>
              <a:pathLst>
                <a:path w="4758690" h="4758563">
                  <a:moveTo>
                    <a:pt x="2379345" y="0"/>
                  </a:moveTo>
                  <a:cubicBezTo>
                    <a:pt x="1065276" y="0"/>
                    <a:pt x="0" y="1065276"/>
                    <a:pt x="0" y="2379345"/>
                  </a:cubicBezTo>
                  <a:cubicBezTo>
                    <a:pt x="0" y="3693414"/>
                    <a:pt x="1065276" y="4758563"/>
                    <a:pt x="2379345" y="4758563"/>
                  </a:cubicBezTo>
                  <a:cubicBezTo>
                    <a:pt x="3693414" y="4758563"/>
                    <a:pt x="4758690" y="3693287"/>
                    <a:pt x="4758690" y="2379218"/>
                  </a:cubicBezTo>
                  <a:cubicBezTo>
                    <a:pt x="4758690" y="1065149"/>
                    <a:pt x="3693287" y="0"/>
                    <a:pt x="2379345" y="0"/>
                  </a:cubicBezTo>
                  <a:close/>
                </a:path>
              </a:pathLst>
            </a:custGeom>
            <a:solidFill>
              <a:srgbClr val="86EAE9"/>
            </a:solidFill>
          </p:spPr>
          <p:txBody>
            <a:bodyPr/>
            <a:lstStyle/>
            <a:p>
              <a:endParaRPr lang="en-PH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3479255" y="6341107"/>
            <a:ext cx="5679806" cy="4018463"/>
            <a:chOff x="0" y="0"/>
            <a:chExt cx="7573075" cy="535795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573137" cy="5358003"/>
            </a:xfrm>
            <a:custGeom>
              <a:avLst/>
              <a:gdLst/>
              <a:ahLst/>
              <a:cxnLst/>
              <a:rect l="l" t="t" r="r" b="b"/>
              <a:pathLst>
                <a:path w="7573137" h="5358003">
                  <a:moveTo>
                    <a:pt x="0" y="0"/>
                  </a:moveTo>
                  <a:lnTo>
                    <a:pt x="7573137" y="0"/>
                  </a:lnTo>
                  <a:lnTo>
                    <a:pt x="7573137" y="5358003"/>
                  </a:lnTo>
                  <a:lnTo>
                    <a:pt x="0" y="5358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1"/>
              </a:stretch>
            </a:blipFill>
          </p:spPr>
          <p:txBody>
            <a:bodyPr/>
            <a:lstStyle/>
            <a:p>
              <a:endParaRPr lang="en-PH" dirty="0"/>
            </a:p>
          </p:txBody>
        </p:sp>
      </p:grpSp>
      <p:sp>
        <p:nvSpPr>
          <p:cNvPr id="12" name="Freeform 12"/>
          <p:cNvSpPr/>
          <p:nvPr/>
        </p:nvSpPr>
        <p:spPr>
          <a:xfrm>
            <a:off x="5981902" y="9445528"/>
            <a:ext cx="5910993" cy="841472"/>
          </a:xfrm>
          <a:custGeom>
            <a:avLst/>
            <a:gdLst/>
            <a:ahLst/>
            <a:cxnLst/>
            <a:rect l="l" t="t" r="r" b="b"/>
            <a:pathLst>
              <a:path w="5910993" h="841472">
                <a:moveTo>
                  <a:pt x="0" y="0"/>
                </a:moveTo>
                <a:lnTo>
                  <a:pt x="5910993" y="0"/>
                </a:lnTo>
                <a:lnTo>
                  <a:pt x="5910993" y="841472"/>
                </a:lnTo>
                <a:lnTo>
                  <a:pt x="0" y="8414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13" name="Group 13"/>
          <p:cNvGrpSpPr/>
          <p:nvPr/>
        </p:nvGrpSpPr>
        <p:grpSpPr>
          <a:xfrm>
            <a:off x="5981902" y="9725320"/>
            <a:ext cx="5910993" cy="388449"/>
            <a:chOff x="0" y="0"/>
            <a:chExt cx="7881324" cy="51793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7881324" cy="517932"/>
            </a:xfrm>
            <a:custGeom>
              <a:avLst/>
              <a:gdLst/>
              <a:ahLst/>
              <a:cxnLst/>
              <a:rect l="l" t="t" r="r" b="b"/>
              <a:pathLst>
                <a:path w="7881324" h="517932">
                  <a:moveTo>
                    <a:pt x="0" y="0"/>
                  </a:moveTo>
                  <a:lnTo>
                    <a:pt x="7881324" y="0"/>
                  </a:lnTo>
                  <a:lnTo>
                    <a:pt x="7881324" y="517932"/>
                  </a:lnTo>
                  <a:lnTo>
                    <a:pt x="0" y="51793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7881324" cy="55603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264"/>
                </a:lnSpc>
              </a:pPr>
              <a:r>
                <a:rPr lang="en-US" sz="2331" spc="349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WWW.CHIROONPURPOSE.COM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2475123" y="1923123"/>
            <a:ext cx="13998253" cy="2868858"/>
            <a:chOff x="0" y="-29233"/>
            <a:chExt cx="15440415" cy="382514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2898701" cy="3795911"/>
            </a:xfrm>
            <a:custGeom>
              <a:avLst/>
              <a:gdLst/>
              <a:ahLst/>
              <a:cxnLst/>
              <a:rect l="l" t="t" r="r" b="b"/>
              <a:pathLst>
                <a:path w="12898701" h="3795911">
                  <a:moveTo>
                    <a:pt x="0" y="0"/>
                  </a:moveTo>
                  <a:lnTo>
                    <a:pt x="12898701" y="0"/>
                  </a:lnTo>
                  <a:lnTo>
                    <a:pt x="12898701" y="3795911"/>
                  </a:lnTo>
                  <a:lnTo>
                    <a:pt x="0" y="379591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46181" y="-29233"/>
              <a:ext cx="15394234" cy="3767336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7359"/>
                </a:lnSpc>
              </a:pPr>
              <a:r>
                <a:rPr lang="en-US" sz="6500" b="1" spc="62" dirty="0">
                  <a:solidFill>
                    <a:srgbClr val="FFFFFF"/>
                  </a:solidFill>
                  <a:latin typeface="Century Gothic Paneuropean Heavy"/>
                  <a:ea typeface="Century Gothic Paneuropean Heavy"/>
                  <a:cs typeface="Century Gothic Paneuropean Heavy"/>
                  <a:sym typeface="Century Gothic Paneuropean Heavy"/>
                </a:rPr>
                <a:t>Avoiding Surgery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2440488" y="4345745"/>
            <a:ext cx="8833350" cy="1509465"/>
            <a:chOff x="0" y="-11337"/>
            <a:chExt cx="11777800" cy="201262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1675796" cy="2001283"/>
            </a:xfrm>
            <a:custGeom>
              <a:avLst/>
              <a:gdLst/>
              <a:ahLst/>
              <a:cxnLst/>
              <a:rect l="l" t="t" r="r" b="b"/>
              <a:pathLst>
                <a:path w="11675796" h="2001283">
                  <a:moveTo>
                    <a:pt x="0" y="0"/>
                  </a:moveTo>
                  <a:lnTo>
                    <a:pt x="11675796" y="0"/>
                  </a:lnTo>
                  <a:lnTo>
                    <a:pt x="11675796" y="2001283"/>
                  </a:lnTo>
                  <a:lnTo>
                    <a:pt x="0" y="200128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102004" y="-11337"/>
              <a:ext cx="11675796" cy="195365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4799"/>
                </a:lnSpc>
              </a:pPr>
              <a:r>
                <a:rPr lang="en-US" sz="4000" dirty="0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By the end of the initial care plan, there was complete resolution of otitis media without surgery.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2468616" y="7939022"/>
            <a:ext cx="11202486" cy="881010"/>
            <a:chOff x="0" y="-376036"/>
            <a:chExt cx="10712142" cy="117468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0665884" cy="798644"/>
            </a:xfrm>
            <a:custGeom>
              <a:avLst/>
              <a:gdLst/>
              <a:ahLst/>
              <a:cxnLst/>
              <a:rect l="l" t="t" r="r" b="b"/>
              <a:pathLst>
                <a:path w="10665884" h="798644">
                  <a:moveTo>
                    <a:pt x="0" y="0"/>
                  </a:moveTo>
                  <a:lnTo>
                    <a:pt x="10665884" y="0"/>
                  </a:lnTo>
                  <a:lnTo>
                    <a:pt x="10665884" y="798644"/>
                  </a:lnTo>
                  <a:lnTo>
                    <a:pt x="0" y="79864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46258" y="-376036"/>
              <a:ext cx="10665884" cy="83674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2240"/>
                </a:lnSpc>
              </a:pPr>
              <a:r>
                <a:rPr lang="en-US" sz="1600" dirty="0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 Hafer C. J Pediatr Mater Fam Health Chiropr. 2025;2025:70–78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31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close-up of a baby&#10;&#10;AI-generated content may be incorrect.">
            <a:extLst>
              <a:ext uri="{FF2B5EF4-FFF2-40B4-BE49-F238E27FC236}">
                <a16:creationId xmlns:a16="http://schemas.microsoft.com/office/drawing/2014/main" id="{1444CA01-3C27-508E-A001-A4F8F640B9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75" t="1509" r="37680" b="353"/>
          <a:stretch>
            <a:fillRect/>
          </a:stretch>
        </p:blipFill>
        <p:spPr>
          <a:xfrm>
            <a:off x="-108558" y="-76201"/>
            <a:ext cx="5827832" cy="10387129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0" y="-76200"/>
            <a:ext cx="18364200" cy="10363200"/>
            <a:chOff x="0" y="0"/>
            <a:chExt cx="24485600" cy="13817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485600" cy="13817600"/>
            </a:xfrm>
            <a:custGeom>
              <a:avLst/>
              <a:gdLst/>
              <a:ahLst/>
              <a:cxnLst/>
              <a:rect l="l" t="t" r="r" b="b"/>
              <a:pathLst>
                <a:path w="24485600" h="13817600">
                  <a:moveTo>
                    <a:pt x="16891" y="0"/>
                  </a:moveTo>
                  <a:lnTo>
                    <a:pt x="24468710" y="0"/>
                  </a:lnTo>
                  <a:cubicBezTo>
                    <a:pt x="24478107" y="0"/>
                    <a:pt x="24485600" y="7620"/>
                    <a:pt x="24485600" y="16891"/>
                  </a:cubicBezTo>
                  <a:lnTo>
                    <a:pt x="24485600" y="13800710"/>
                  </a:lnTo>
                  <a:cubicBezTo>
                    <a:pt x="24485600" y="13810107"/>
                    <a:pt x="24477980" y="13817600"/>
                    <a:pt x="24468710" y="13817600"/>
                  </a:cubicBezTo>
                  <a:lnTo>
                    <a:pt x="16891" y="13817600"/>
                  </a:lnTo>
                  <a:cubicBezTo>
                    <a:pt x="7493" y="13817600"/>
                    <a:pt x="0" y="13809980"/>
                    <a:pt x="0" y="13800710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3800710"/>
                  </a:lnTo>
                  <a:lnTo>
                    <a:pt x="16891" y="13800710"/>
                  </a:lnTo>
                  <a:lnTo>
                    <a:pt x="16891" y="13783819"/>
                  </a:lnTo>
                  <a:lnTo>
                    <a:pt x="24468710" y="13783819"/>
                  </a:lnTo>
                  <a:lnTo>
                    <a:pt x="24468710" y="13800710"/>
                  </a:lnTo>
                  <a:lnTo>
                    <a:pt x="24451819" y="13800710"/>
                  </a:lnTo>
                  <a:lnTo>
                    <a:pt x="24451819" y="16891"/>
                  </a:lnTo>
                  <a:lnTo>
                    <a:pt x="24468710" y="16891"/>
                  </a:lnTo>
                  <a:lnTo>
                    <a:pt x="24468710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PH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939122" y="-1866900"/>
            <a:ext cx="18740879" cy="13259172"/>
            <a:chOff x="0" y="0"/>
            <a:chExt cx="24987839" cy="1767889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987886" cy="17678908"/>
            </a:xfrm>
            <a:custGeom>
              <a:avLst/>
              <a:gdLst/>
              <a:ahLst/>
              <a:cxnLst/>
              <a:rect l="l" t="t" r="r" b="b"/>
              <a:pathLst>
                <a:path w="24987886" h="17678908">
                  <a:moveTo>
                    <a:pt x="0" y="0"/>
                  </a:moveTo>
                  <a:lnTo>
                    <a:pt x="24987886" y="0"/>
                  </a:lnTo>
                  <a:lnTo>
                    <a:pt x="24987886" y="17678908"/>
                  </a:lnTo>
                  <a:lnTo>
                    <a:pt x="0" y="176789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5000"/>
              </a:blip>
              <a:stretch>
                <a:fillRect t="-1" b="-1"/>
              </a:stretch>
            </a:blipFill>
          </p:spPr>
          <p:txBody>
            <a:bodyPr/>
            <a:lstStyle/>
            <a:p>
              <a:endParaRPr lang="en-PH" dirty="0"/>
            </a:p>
          </p:txBody>
        </p:sp>
      </p:grpSp>
      <p:sp>
        <p:nvSpPr>
          <p:cNvPr id="6" name="Freeform 6"/>
          <p:cNvSpPr/>
          <p:nvPr/>
        </p:nvSpPr>
        <p:spPr>
          <a:xfrm>
            <a:off x="16473377" y="8618631"/>
            <a:ext cx="3879627" cy="3879627"/>
          </a:xfrm>
          <a:custGeom>
            <a:avLst/>
            <a:gdLst/>
            <a:ahLst/>
            <a:cxnLst/>
            <a:rect l="l" t="t" r="r" b="b"/>
            <a:pathLst>
              <a:path w="3879627" h="3879627">
                <a:moveTo>
                  <a:pt x="0" y="0"/>
                </a:moveTo>
                <a:lnTo>
                  <a:pt x="3879627" y="0"/>
                </a:lnTo>
                <a:lnTo>
                  <a:pt x="3879627" y="3879627"/>
                </a:lnTo>
                <a:lnTo>
                  <a:pt x="0" y="38796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7" name="Freeform 7"/>
          <p:cNvSpPr/>
          <p:nvPr/>
        </p:nvSpPr>
        <p:spPr>
          <a:xfrm>
            <a:off x="14408373" y="6407373"/>
            <a:ext cx="3879627" cy="3879627"/>
          </a:xfrm>
          <a:custGeom>
            <a:avLst/>
            <a:gdLst/>
            <a:ahLst/>
            <a:cxnLst/>
            <a:rect l="l" t="t" r="r" b="b"/>
            <a:pathLst>
              <a:path w="3879627" h="3879627">
                <a:moveTo>
                  <a:pt x="0" y="0"/>
                </a:moveTo>
                <a:lnTo>
                  <a:pt x="3879627" y="0"/>
                </a:lnTo>
                <a:lnTo>
                  <a:pt x="3879627" y="3879627"/>
                </a:lnTo>
                <a:lnTo>
                  <a:pt x="0" y="38796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10" name="Group 10"/>
          <p:cNvGrpSpPr/>
          <p:nvPr/>
        </p:nvGrpSpPr>
        <p:grpSpPr>
          <a:xfrm>
            <a:off x="13522797" y="6341111"/>
            <a:ext cx="5679806" cy="4018463"/>
            <a:chOff x="0" y="0"/>
            <a:chExt cx="7573075" cy="535795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573137" cy="5358003"/>
            </a:xfrm>
            <a:custGeom>
              <a:avLst/>
              <a:gdLst/>
              <a:ahLst/>
              <a:cxnLst/>
              <a:rect l="l" t="t" r="r" b="b"/>
              <a:pathLst>
                <a:path w="7573137" h="5358003">
                  <a:moveTo>
                    <a:pt x="0" y="0"/>
                  </a:moveTo>
                  <a:lnTo>
                    <a:pt x="7573137" y="0"/>
                  </a:lnTo>
                  <a:lnTo>
                    <a:pt x="7573137" y="5358003"/>
                  </a:lnTo>
                  <a:lnTo>
                    <a:pt x="0" y="5358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"/>
              </a:stretch>
            </a:blip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12" name="Freeform 12"/>
          <p:cNvSpPr/>
          <p:nvPr/>
        </p:nvSpPr>
        <p:spPr>
          <a:xfrm>
            <a:off x="5981902" y="9445528"/>
            <a:ext cx="5910993" cy="841472"/>
          </a:xfrm>
          <a:custGeom>
            <a:avLst/>
            <a:gdLst/>
            <a:ahLst/>
            <a:cxnLst/>
            <a:rect l="l" t="t" r="r" b="b"/>
            <a:pathLst>
              <a:path w="5910993" h="841472">
                <a:moveTo>
                  <a:pt x="0" y="0"/>
                </a:moveTo>
                <a:lnTo>
                  <a:pt x="5910993" y="0"/>
                </a:lnTo>
                <a:lnTo>
                  <a:pt x="5910993" y="841472"/>
                </a:lnTo>
                <a:lnTo>
                  <a:pt x="0" y="8414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13" name="Group 13"/>
          <p:cNvGrpSpPr/>
          <p:nvPr/>
        </p:nvGrpSpPr>
        <p:grpSpPr>
          <a:xfrm>
            <a:off x="5981902" y="9725320"/>
            <a:ext cx="5910993" cy="388449"/>
            <a:chOff x="0" y="0"/>
            <a:chExt cx="7881324" cy="51793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7881324" cy="517932"/>
            </a:xfrm>
            <a:custGeom>
              <a:avLst/>
              <a:gdLst/>
              <a:ahLst/>
              <a:cxnLst/>
              <a:rect l="l" t="t" r="r" b="b"/>
              <a:pathLst>
                <a:path w="7881324" h="517932">
                  <a:moveTo>
                    <a:pt x="0" y="0"/>
                  </a:moveTo>
                  <a:lnTo>
                    <a:pt x="7881324" y="0"/>
                  </a:lnTo>
                  <a:lnTo>
                    <a:pt x="7881324" y="517932"/>
                  </a:lnTo>
                  <a:lnTo>
                    <a:pt x="0" y="51793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7881324" cy="55603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264"/>
                </a:lnSpc>
              </a:pPr>
              <a:r>
                <a:rPr lang="en-US" sz="2331" spc="349" dirty="0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WWW.CHIROONPURPOSE.COM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5719273" y="1534385"/>
            <a:ext cx="10899001" cy="2313882"/>
            <a:chOff x="0" y="-554569"/>
            <a:chExt cx="13168781" cy="308517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2557152" cy="2530607"/>
            </a:xfrm>
            <a:custGeom>
              <a:avLst/>
              <a:gdLst/>
              <a:ahLst/>
              <a:cxnLst/>
              <a:rect l="l" t="t" r="r" b="b"/>
              <a:pathLst>
                <a:path w="12557152" h="2530607">
                  <a:moveTo>
                    <a:pt x="0" y="0"/>
                  </a:moveTo>
                  <a:lnTo>
                    <a:pt x="12557152" y="0"/>
                  </a:lnTo>
                  <a:lnTo>
                    <a:pt x="12557152" y="2530607"/>
                  </a:lnTo>
                  <a:lnTo>
                    <a:pt x="0" y="253060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611629" y="-554569"/>
              <a:ext cx="12557152" cy="250203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7359"/>
                </a:lnSpc>
              </a:pPr>
              <a:r>
                <a:rPr lang="en-US" sz="6500" b="1" spc="62" dirty="0">
                  <a:solidFill>
                    <a:srgbClr val="FFFFFF"/>
                  </a:solidFill>
                  <a:latin typeface="Century Gothic Paneuropean Heavy"/>
                  <a:ea typeface="Century Gothic Paneuropean Heavy"/>
                  <a:cs typeface="Century Gothic Paneuropean Heavy"/>
                  <a:sym typeface="Century Gothic Paneuropean Heavy"/>
                </a:rPr>
                <a:t>Pediatric Concussion &amp; Autonomic Dysfunction</a:t>
              </a:r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6206431" y="4186374"/>
            <a:ext cx="8802567" cy="2065318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>
              <a:lnSpc>
                <a:spcPts val="4799"/>
              </a:lnSpc>
            </a:pPr>
            <a:r>
              <a:rPr lang="en-US" sz="3500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Orthostatic autonomic dysregulation was found in 37% of pediatric concussion patients, a prevalence far higher than expected.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5719273" y="7275721"/>
            <a:ext cx="8762603" cy="1565803"/>
            <a:chOff x="0" y="0"/>
            <a:chExt cx="10679327" cy="2087738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9680566" cy="1105004"/>
            </a:xfrm>
            <a:custGeom>
              <a:avLst/>
              <a:gdLst/>
              <a:ahLst/>
              <a:cxnLst/>
              <a:rect l="l" t="t" r="r" b="b"/>
              <a:pathLst>
                <a:path w="9680566" h="1105004">
                  <a:moveTo>
                    <a:pt x="0" y="0"/>
                  </a:moveTo>
                  <a:lnTo>
                    <a:pt x="9680566" y="0"/>
                  </a:lnTo>
                  <a:lnTo>
                    <a:pt x="9680566" y="1105004"/>
                  </a:lnTo>
                  <a:lnTo>
                    <a:pt x="0" y="110500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593719" y="944634"/>
              <a:ext cx="10085608" cy="114310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2240"/>
                </a:lnSpc>
              </a:pPr>
              <a:r>
                <a:rPr lang="en-US" sz="1600" dirty="0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 Sicard V, Irani T, Ledoux A, et al. JAMA Netw Open. 2025;8(7):e2522309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1066800" y="-1104900"/>
            <a:ext cx="3568927" cy="3568927"/>
            <a:chOff x="0" y="0"/>
            <a:chExt cx="4758569" cy="475856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758690" cy="4758563"/>
            </a:xfrm>
            <a:custGeom>
              <a:avLst/>
              <a:gdLst/>
              <a:ahLst/>
              <a:cxnLst/>
              <a:rect l="l" t="t" r="r" b="b"/>
              <a:pathLst>
                <a:path w="4758690" h="4758563">
                  <a:moveTo>
                    <a:pt x="2379345" y="0"/>
                  </a:moveTo>
                  <a:cubicBezTo>
                    <a:pt x="1065276" y="0"/>
                    <a:pt x="0" y="1065276"/>
                    <a:pt x="0" y="2379345"/>
                  </a:cubicBezTo>
                  <a:cubicBezTo>
                    <a:pt x="0" y="3693414"/>
                    <a:pt x="1065276" y="4758563"/>
                    <a:pt x="2379345" y="4758563"/>
                  </a:cubicBezTo>
                  <a:cubicBezTo>
                    <a:pt x="3693414" y="4758563"/>
                    <a:pt x="4758690" y="3693287"/>
                    <a:pt x="4758690" y="2379218"/>
                  </a:cubicBezTo>
                  <a:cubicBezTo>
                    <a:pt x="4758690" y="1065149"/>
                    <a:pt x="3693287" y="0"/>
                    <a:pt x="2379345" y="0"/>
                  </a:cubicBezTo>
                  <a:close/>
                </a:path>
              </a:pathLst>
            </a:custGeom>
            <a:solidFill>
              <a:srgbClr val="86EAE9"/>
            </a:solidFill>
          </p:spPr>
          <p:txBody>
            <a:bodyPr/>
            <a:lstStyle/>
            <a:p>
              <a:endParaRPr lang="en-PH"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31B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7D621AD-8A7C-C127-D825-958CCDBC88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erson touching a child's forehead&#10;&#10;AI-generated content may be incorrect.">
            <a:extLst>
              <a:ext uri="{FF2B5EF4-FFF2-40B4-BE49-F238E27FC236}">
                <a16:creationId xmlns:a16="http://schemas.microsoft.com/office/drawing/2014/main" id="{E0F2507C-280E-793E-2D32-E8402BF192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4" t="22201" r="28684"/>
          <a:stretch>
            <a:fillRect/>
          </a:stretch>
        </p:blipFill>
        <p:spPr>
          <a:xfrm>
            <a:off x="12065053" y="-38100"/>
            <a:ext cx="6555070" cy="10363200"/>
          </a:xfrm>
          <a:prstGeom prst="rect">
            <a:avLst/>
          </a:prstGeom>
        </p:spPr>
      </p:pic>
      <p:grpSp>
        <p:nvGrpSpPr>
          <p:cNvPr id="2" name="Group 2">
            <a:extLst>
              <a:ext uri="{FF2B5EF4-FFF2-40B4-BE49-F238E27FC236}">
                <a16:creationId xmlns:a16="http://schemas.microsoft.com/office/drawing/2014/main" id="{42A42AEC-63D1-93E4-118E-DF72E8FE8B69}"/>
              </a:ext>
            </a:extLst>
          </p:cNvPr>
          <p:cNvGrpSpPr/>
          <p:nvPr/>
        </p:nvGrpSpPr>
        <p:grpSpPr>
          <a:xfrm>
            <a:off x="0" y="-38100"/>
            <a:ext cx="18364200" cy="10363200"/>
            <a:chOff x="0" y="0"/>
            <a:chExt cx="24485600" cy="138176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4398E98C-170C-901D-5105-288A9C8EB397}"/>
                </a:ext>
              </a:extLst>
            </p:cNvPr>
            <p:cNvSpPr/>
            <p:nvPr/>
          </p:nvSpPr>
          <p:spPr>
            <a:xfrm>
              <a:off x="0" y="0"/>
              <a:ext cx="24485600" cy="13817600"/>
            </a:xfrm>
            <a:custGeom>
              <a:avLst/>
              <a:gdLst/>
              <a:ahLst/>
              <a:cxnLst/>
              <a:rect l="l" t="t" r="r" b="b"/>
              <a:pathLst>
                <a:path w="24485600" h="13817600">
                  <a:moveTo>
                    <a:pt x="16891" y="0"/>
                  </a:moveTo>
                  <a:lnTo>
                    <a:pt x="24468710" y="0"/>
                  </a:lnTo>
                  <a:cubicBezTo>
                    <a:pt x="24478107" y="0"/>
                    <a:pt x="24485600" y="7620"/>
                    <a:pt x="24485600" y="16891"/>
                  </a:cubicBezTo>
                  <a:lnTo>
                    <a:pt x="24485600" y="13800710"/>
                  </a:lnTo>
                  <a:cubicBezTo>
                    <a:pt x="24485600" y="13810107"/>
                    <a:pt x="24477980" y="13817600"/>
                    <a:pt x="24468710" y="13817600"/>
                  </a:cubicBezTo>
                  <a:lnTo>
                    <a:pt x="16891" y="13817600"/>
                  </a:lnTo>
                  <a:cubicBezTo>
                    <a:pt x="7493" y="13817600"/>
                    <a:pt x="0" y="13809980"/>
                    <a:pt x="0" y="13800710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3800710"/>
                  </a:lnTo>
                  <a:lnTo>
                    <a:pt x="16891" y="13800710"/>
                  </a:lnTo>
                  <a:lnTo>
                    <a:pt x="16891" y="13783819"/>
                  </a:lnTo>
                  <a:lnTo>
                    <a:pt x="24468710" y="13783819"/>
                  </a:lnTo>
                  <a:lnTo>
                    <a:pt x="24468710" y="13800710"/>
                  </a:lnTo>
                  <a:lnTo>
                    <a:pt x="24451819" y="13800710"/>
                  </a:lnTo>
                  <a:lnTo>
                    <a:pt x="24451819" y="16891"/>
                  </a:lnTo>
                  <a:lnTo>
                    <a:pt x="24468710" y="16891"/>
                  </a:lnTo>
                  <a:lnTo>
                    <a:pt x="24468710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PH"/>
            </a:p>
          </p:txBody>
        </p:sp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38A71F89-313C-5259-D5FC-98436B765E6E}"/>
              </a:ext>
            </a:extLst>
          </p:cNvPr>
          <p:cNvGrpSpPr/>
          <p:nvPr/>
        </p:nvGrpSpPr>
        <p:grpSpPr>
          <a:xfrm>
            <a:off x="-2595914" y="-1515139"/>
            <a:ext cx="18740914" cy="13259181"/>
            <a:chOff x="0" y="0"/>
            <a:chExt cx="24987886" cy="17678908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9AB27582-6C3F-5BCF-05F0-8C260394B6EC}"/>
                </a:ext>
              </a:extLst>
            </p:cNvPr>
            <p:cNvSpPr/>
            <p:nvPr/>
          </p:nvSpPr>
          <p:spPr>
            <a:xfrm>
              <a:off x="0" y="0"/>
              <a:ext cx="24987886" cy="17678908"/>
            </a:xfrm>
            <a:custGeom>
              <a:avLst/>
              <a:gdLst/>
              <a:ahLst/>
              <a:cxnLst/>
              <a:rect l="l" t="t" r="r" b="b"/>
              <a:pathLst>
                <a:path w="24987886" h="17678908">
                  <a:moveTo>
                    <a:pt x="0" y="0"/>
                  </a:moveTo>
                  <a:lnTo>
                    <a:pt x="24987886" y="0"/>
                  </a:lnTo>
                  <a:lnTo>
                    <a:pt x="24987886" y="17678908"/>
                  </a:lnTo>
                  <a:lnTo>
                    <a:pt x="0" y="176789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15000"/>
              </a:blip>
              <a:stretch>
                <a:fillRect t="-1" b="-1"/>
              </a:stretch>
            </a:blip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107A457C-5D40-08FD-F326-6A843971A6DB}"/>
              </a:ext>
            </a:extLst>
          </p:cNvPr>
          <p:cNvSpPr/>
          <p:nvPr/>
        </p:nvSpPr>
        <p:spPr>
          <a:xfrm>
            <a:off x="16473377" y="8618631"/>
            <a:ext cx="3879627" cy="3879627"/>
          </a:xfrm>
          <a:custGeom>
            <a:avLst/>
            <a:gdLst/>
            <a:ahLst/>
            <a:cxnLst/>
            <a:rect l="l" t="t" r="r" b="b"/>
            <a:pathLst>
              <a:path w="3879627" h="3879627">
                <a:moveTo>
                  <a:pt x="0" y="0"/>
                </a:moveTo>
                <a:lnTo>
                  <a:pt x="3879627" y="0"/>
                </a:lnTo>
                <a:lnTo>
                  <a:pt x="3879627" y="3879627"/>
                </a:lnTo>
                <a:lnTo>
                  <a:pt x="0" y="38796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15E92BA2-35F3-5930-DCC1-0FA2F0F3DE18}"/>
              </a:ext>
            </a:extLst>
          </p:cNvPr>
          <p:cNvSpPr/>
          <p:nvPr/>
        </p:nvSpPr>
        <p:spPr>
          <a:xfrm>
            <a:off x="14449379" y="6407373"/>
            <a:ext cx="3879627" cy="3879627"/>
          </a:xfrm>
          <a:custGeom>
            <a:avLst/>
            <a:gdLst/>
            <a:ahLst/>
            <a:cxnLst/>
            <a:rect l="l" t="t" r="r" b="b"/>
            <a:pathLst>
              <a:path w="3879627" h="3879627">
                <a:moveTo>
                  <a:pt x="0" y="0"/>
                </a:moveTo>
                <a:lnTo>
                  <a:pt x="3879627" y="0"/>
                </a:lnTo>
                <a:lnTo>
                  <a:pt x="3879627" y="3879627"/>
                </a:lnTo>
                <a:lnTo>
                  <a:pt x="0" y="38796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8" name="Group 8">
            <a:extLst>
              <a:ext uri="{FF2B5EF4-FFF2-40B4-BE49-F238E27FC236}">
                <a16:creationId xmlns:a16="http://schemas.microsoft.com/office/drawing/2014/main" id="{B98B6CFB-7F4D-664E-367D-C5E79E8A6AA7}"/>
              </a:ext>
            </a:extLst>
          </p:cNvPr>
          <p:cNvGrpSpPr/>
          <p:nvPr/>
        </p:nvGrpSpPr>
        <p:grpSpPr>
          <a:xfrm>
            <a:off x="-1093894" y="-1076562"/>
            <a:ext cx="3568927" cy="3568927"/>
            <a:chOff x="0" y="0"/>
            <a:chExt cx="4758569" cy="4758569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BE38C35D-16CA-07FF-B07E-D96EBFA96D50}"/>
                </a:ext>
              </a:extLst>
            </p:cNvPr>
            <p:cNvSpPr/>
            <p:nvPr/>
          </p:nvSpPr>
          <p:spPr>
            <a:xfrm>
              <a:off x="0" y="0"/>
              <a:ext cx="4758690" cy="4758563"/>
            </a:xfrm>
            <a:custGeom>
              <a:avLst/>
              <a:gdLst/>
              <a:ahLst/>
              <a:cxnLst/>
              <a:rect l="l" t="t" r="r" b="b"/>
              <a:pathLst>
                <a:path w="4758690" h="4758563">
                  <a:moveTo>
                    <a:pt x="2379345" y="0"/>
                  </a:moveTo>
                  <a:cubicBezTo>
                    <a:pt x="1065276" y="0"/>
                    <a:pt x="0" y="1065276"/>
                    <a:pt x="0" y="2379345"/>
                  </a:cubicBezTo>
                  <a:cubicBezTo>
                    <a:pt x="0" y="3693414"/>
                    <a:pt x="1065276" y="4758563"/>
                    <a:pt x="2379345" y="4758563"/>
                  </a:cubicBezTo>
                  <a:cubicBezTo>
                    <a:pt x="3693414" y="4758563"/>
                    <a:pt x="4758690" y="3693287"/>
                    <a:pt x="4758690" y="2379218"/>
                  </a:cubicBezTo>
                  <a:cubicBezTo>
                    <a:pt x="4758690" y="1065149"/>
                    <a:pt x="3693287" y="0"/>
                    <a:pt x="2379345" y="0"/>
                  </a:cubicBezTo>
                  <a:close/>
                </a:path>
              </a:pathLst>
            </a:custGeom>
            <a:solidFill>
              <a:srgbClr val="86EAE9"/>
            </a:solidFill>
          </p:spPr>
          <p:txBody>
            <a:bodyPr/>
            <a:lstStyle/>
            <a:p>
              <a:endParaRPr lang="en-PH"/>
            </a:p>
          </p:txBody>
        </p:sp>
      </p:grpSp>
      <p:grpSp>
        <p:nvGrpSpPr>
          <p:cNvPr id="10" name="Group 10">
            <a:extLst>
              <a:ext uri="{FF2B5EF4-FFF2-40B4-BE49-F238E27FC236}">
                <a16:creationId xmlns:a16="http://schemas.microsoft.com/office/drawing/2014/main" id="{60572B39-18B0-141B-4E72-D10C4F898E13}"/>
              </a:ext>
            </a:extLst>
          </p:cNvPr>
          <p:cNvGrpSpPr/>
          <p:nvPr/>
        </p:nvGrpSpPr>
        <p:grpSpPr>
          <a:xfrm>
            <a:off x="13549085" y="6326593"/>
            <a:ext cx="5679806" cy="4018463"/>
            <a:chOff x="0" y="0"/>
            <a:chExt cx="7573075" cy="5357951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14A92341-2302-7593-AEBD-0795FEE3059E}"/>
                </a:ext>
              </a:extLst>
            </p:cNvPr>
            <p:cNvSpPr/>
            <p:nvPr/>
          </p:nvSpPr>
          <p:spPr>
            <a:xfrm>
              <a:off x="0" y="0"/>
              <a:ext cx="7573137" cy="5358003"/>
            </a:xfrm>
            <a:custGeom>
              <a:avLst/>
              <a:gdLst/>
              <a:ahLst/>
              <a:cxnLst/>
              <a:rect l="l" t="t" r="r" b="b"/>
              <a:pathLst>
                <a:path w="7573137" h="5358003">
                  <a:moveTo>
                    <a:pt x="0" y="0"/>
                  </a:moveTo>
                  <a:lnTo>
                    <a:pt x="7573137" y="0"/>
                  </a:lnTo>
                  <a:lnTo>
                    <a:pt x="7573137" y="5358003"/>
                  </a:lnTo>
                  <a:lnTo>
                    <a:pt x="0" y="5358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1"/>
              </a:stretch>
            </a:blip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12" name="Freeform 12">
            <a:extLst>
              <a:ext uri="{FF2B5EF4-FFF2-40B4-BE49-F238E27FC236}">
                <a16:creationId xmlns:a16="http://schemas.microsoft.com/office/drawing/2014/main" id="{6F23E204-44D6-F83E-AE0F-E0CC4C1D52C5}"/>
              </a:ext>
            </a:extLst>
          </p:cNvPr>
          <p:cNvSpPr/>
          <p:nvPr/>
        </p:nvSpPr>
        <p:spPr>
          <a:xfrm>
            <a:off x="5981902" y="9445528"/>
            <a:ext cx="5910993" cy="841472"/>
          </a:xfrm>
          <a:custGeom>
            <a:avLst/>
            <a:gdLst/>
            <a:ahLst/>
            <a:cxnLst/>
            <a:rect l="l" t="t" r="r" b="b"/>
            <a:pathLst>
              <a:path w="5910993" h="841472">
                <a:moveTo>
                  <a:pt x="0" y="0"/>
                </a:moveTo>
                <a:lnTo>
                  <a:pt x="5910993" y="0"/>
                </a:lnTo>
                <a:lnTo>
                  <a:pt x="5910993" y="841472"/>
                </a:lnTo>
                <a:lnTo>
                  <a:pt x="0" y="8414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13" name="Group 13">
            <a:extLst>
              <a:ext uri="{FF2B5EF4-FFF2-40B4-BE49-F238E27FC236}">
                <a16:creationId xmlns:a16="http://schemas.microsoft.com/office/drawing/2014/main" id="{7C5FAD70-17E7-47C5-1C12-E68F5ABB3EB7}"/>
              </a:ext>
            </a:extLst>
          </p:cNvPr>
          <p:cNvGrpSpPr/>
          <p:nvPr/>
        </p:nvGrpSpPr>
        <p:grpSpPr>
          <a:xfrm>
            <a:off x="5981902" y="9725320"/>
            <a:ext cx="5910993" cy="388449"/>
            <a:chOff x="0" y="0"/>
            <a:chExt cx="7881324" cy="517932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E4A0BE4A-1033-AC8F-130D-5210E28084FC}"/>
                </a:ext>
              </a:extLst>
            </p:cNvPr>
            <p:cNvSpPr/>
            <p:nvPr/>
          </p:nvSpPr>
          <p:spPr>
            <a:xfrm>
              <a:off x="0" y="0"/>
              <a:ext cx="7881324" cy="517932"/>
            </a:xfrm>
            <a:custGeom>
              <a:avLst/>
              <a:gdLst/>
              <a:ahLst/>
              <a:cxnLst/>
              <a:rect l="l" t="t" r="r" b="b"/>
              <a:pathLst>
                <a:path w="7881324" h="517932">
                  <a:moveTo>
                    <a:pt x="0" y="0"/>
                  </a:moveTo>
                  <a:lnTo>
                    <a:pt x="7881324" y="0"/>
                  </a:lnTo>
                  <a:lnTo>
                    <a:pt x="7881324" y="517932"/>
                  </a:lnTo>
                  <a:lnTo>
                    <a:pt x="0" y="51793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F3544519-52B0-42E5-D0DB-150725A7400B}"/>
                </a:ext>
              </a:extLst>
            </p:cNvPr>
            <p:cNvSpPr txBox="1"/>
            <p:nvPr/>
          </p:nvSpPr>
          <p:spPr>
            <a:xfrm>
              <a:off x="0" y="-38100"/>
              <a:ext cx="7881324" cy="55603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264"/>
                </a:lnSpc>
              </a:pPr>
              <a:r>
                <a:rPr lang="en-US" sz="2331" spc="349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WWW.CHIROONPURPOSE.COM</a:t>
              </a:r>
            </a:p>
          </p:txBody>
        </p:sp>
      </p:grpSp>
      <p:sp>
        <p:nvSpPr>
          <p:cNvPr id="18" name="TextBox 18">
            <a:extLst>
              <a:ext uri="{FF2B5EF4-FFF2-40B4-BE49-F238E27FC236}">
                <a16:creationId xmlns:a16="http://schemas.microsoft.com/office/drawing/2014/main" id="{CD1DBB77-9457-259E-D121-6D2B5C49139D}"/>
              </a:ext>
            </a:extLst>
          </p:cNvPr>
          <p:cNvSpPr txBox="1"/>
          <p:nvPr/>
        </p:nvSpPr>
        <p:spPr>
          <a:xfrm>
            <a:off x="2222946" y="1721386"/>
            <a:ext cx="10129150" cy="2163031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algn="l">
              <a:lnSpc>
                <a:spcPts val="7359"/>
              </a:lnSpc>
            </a:pPr>
            <a:r>
              <a:rPr lang="it-IT" sz="6500" b="1" spc="62" dirty="0">
                <a:solidFill>
                  <a:srgbClr val="FFFFFF"/>
                </a:solidFill>
                <a:latin typeface="Century Gothic Paneuropean Heavy"/>
                <a:ea typeface="Century Gothic Paneuropean Heavy"/>
                <a:cs typeface="Century Gothic Paneuropean Heavy"/>
                <a:sym typeface="Century Gothic Paneuropean Heavy"/>
              </a:rPr>
              <a:t>Concussion and Daily Life</a:t>
            </a:r>
            <a:endParaRPr lang="en-US" sz="6500" b="1" spc="62" dirty="0">
              <a:solidFill>
                <a:srgbClr val="FFFFFF"/>
              </a:solidFill>
              <a:latin typeface="Century Gothic Paneuropean Heavy"/>
              <a:ea typeface="Century Gothic Paneuropean Heavy"/>
              <a:cs typeface="Century Gothic Paneuropean Heavy"/>
              <a:sym typeface="Century Gothic Paneuropean Heavy"/>
            </a:endParaRPr>
          </a:p>
        </p:txBody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76FC5F19-AFF0-AF67-64C9-E58791A0B841}"/>
              </a:ext>
            </a:extLst>
          </p:cNvPr>
          <p:cNvSpPr txBox="1"/>
          <p:nvPr/>
        </p:nvSpPr>
        <p:spPr>
          <a:xfrm>
            <a:off x="2222946" y="4275432"/>
            <a:ext cx="7659567" cy="2665393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>
              <a:lnSpc>
                <a:spcPts val="4799"/>
              </a:lnSpc>
            </a:pPr>
            <a:r>
              <a:rPr lang="en-US" sz="4000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Symptoms of autonomic dysregulation in concussed children included dizziness, rapid heart rate, and difficulty standing—often mistaken for anxiety or deconditioning.</a:t>
            </a:r>
          </a:p>
        </p:txBody>
      </p:sp>
      <p:grpSp>
        <p:nvGrpSpPr>
          <p:cNvPr id="22" name="Group 22">
            <a:extLst>
              <a:ext uri="{FF2B5EF4-FFF2-40B4-BE49-F238E27FC236}">
                <a16:creationId xmlns:a16="http://schemas.microsoft.com/office/drawing/2014/main" id="{5C4436A5-6C55-98C7-1011-ADC19079224A}"/>
              </a:ext>
            </a:extLst>
          </p:cNvPr>
          <p:cNvGrpSpPr/>
          <p:nvPr/>
        </p:nvGrpSpPr>
        <p:grpSpPr>
          <a:xfrm>
            <a:off x="2261046" y="8540756"/>
            <a:ext cx="9245154" cy="779163"/>
            <a:chOff x="-286794" y="0"/>
            <a:chExt cx="10194750" cy="1038885"/>
          </a:xfrm>
        </p:grpSpPr>
        <p:sp>
          <p:nvSpPr>
            <p:cNvPr id="23" name="Freeform 23">
              <a:extLst>
                <a:ext uri="{FF2B5EF4-FFF2-40B4-BE49-F238E27FC236}">
                  <a16:creationId xmlns:a16="http://schemas.microsoft.com/office/drawing/2014/main" id="{83ADD864-A4F8-9DAE-60E6-B35D26A74E48}"/>
                </a:ext>
              </a:extLst>
            </p:cNvPr>
            <p:cNvSpPr/>
            <p:nvPr/>
          </p:nvSpPr>
          <p:spPr>
            <a:xfrm>
              <a:off x="0" y="0"/>
              <a:ext cx="9907956" cy="798644"/>
            </a:xfrm>
            <a:custGeom>
              <a:avLst/>
              <a:gdLst/>
              <a:ahLst/>
              <a:cxnLst/>
              <a:rect l="l" t="t" r="r" b="b"/>
              <a:pathLst>
                <a:path w="9907956" h="798644">
                  <a:moveTo>
                    <a:pt x="0" y="0"/>
                  </a:moveTo>
                  <a:lnTo>
                    <a:pt x="9907956" y="0"/>
                  </a:lnTo>
                  <a:lnTo>
                    <a:pt x="9907956" y="798644"/>
                  </a:lnTo>
                  <a:lnTo>
                    <a:pt x="0" y="79864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 dirty="0"/>
            </a:p>
          </p:txBody>
        </p:sp>
        <p:sp>
          <p:nvSpPr>
            <p:cNvPr id="24" name="TextBox 24">
              <a:extLst>
                <a:ext uri="{FF2B5EF4-FFF2-40B4-BE49-F238E27FC236}">
                  <a16:creationId xmlns:a16="http://schemas.microsoft.com/office/drawing/2014/main" id="{6212D958-D9A3-672F-FC1B-C7B818331F20}"/>
                </a:ext>
              </a:extLst>
            </p:cNvPr>
            <p:cNvSpPr txBox="1"/>
            <p:nvPr/>
          </p:nvSpPr>
          <p:spPr>
            <a:xfrm>
              <a:off x="-286794" y="202141"/>
              <a:ext cx="9907956" cy="83674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2240"/>
                </a:lnSpc>
              </a:pPr>
              <a:r>
                <a:rPr lang="en-US" sz="1600" dirty="0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Sicard V, Irani T, Ledoux A, et al. JAMA Netw Open. 2025;8(7):e2522309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85210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31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Two boys sitting on a chair&#10;&#10;AI-generated content may be incorrect.">
            <a:extLst>
              <a:ext uri="{FF2B5EF4-FFF2-40B4-BE49-F238E27FC236}">
                <a16:creationId xmlns:a16="http://schemas.microsoft.com/office/drawing/2014/main" id="{F409F33F-B2B7-D1CE-3DD3-2ED483D8DF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" t="6666" b="7870"/>
          <a:stretch>
            <a:fillRect/>
          </a:stretch>
        </p:blipFill>
        <p:spPr>
          <a:xfrm>
            <a:off x="-304800" y="-342901"/>
            <a:ext cx="18669000" cy="10820401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0" y="0"/>
            <a:ext cx="18364200" cy="10363200"/>
            <a:chOff x="0" y="0"/>
            <a:chExt cx="24485600" cy="13817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485600" cy="13817600"/>
            </a:xfrm>
            <a:custGeom>
              <a:avLst/>
              <a:gdLst/>
              <a:ahLst/>
              <a:cxnLst/>
              <a:rect l="l" t="t" r="r" b="b"/>
              <a:pathLst>
                <a:path w="24485600" h="13817600">
                  <a:moveTo>
                    <a:pt x="16891" y="0"/>
                  </a:moveTo>
                  <a:lnTo>
                    <a:pt x="24468710" y="0"/>
                  </a:lnTo>
                  <a:cubicBezTo>
                    <a:pt x="24478107" y="0"/>
                    <a:pt x="24485600" y="7620"/>
                    <a:pt x="24485600" y="16891"/>
                  </a:cubicBezTo>
                  <a:lnTo>
                    <a:pt x="24485600" y="13800710"/>
                  </a:lnTo>
                  <a:cubicBezTo>
                    <a:pt x="24485600" y="13810107"/>
                    <a:pt x="24477980" y="13817600"/>
                    <a:pt x="24468710" y="13817600"/>
                  </a:cubicBezTo>
                  <a:lnTo>
                    <a:pt x="16891" y="13817600"/>
                  </a:lnTo>
                  <a:cubicBezTo>
                    <a:pt x="7493" y="13817600"/>
                    <a:pt x="0" y="13809980"/>
                    <a:pt x="0" y="13800710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3800710"/>
                  </a:lnTo>
                  <a:lnTo>
                    <a:pt x="16891" y="13800710"/>
                  </a:lnTo>
                  <a:lnTo>
                    <a:pt x="16891" y="13783819"/>
                  </a:lnTo>
                  <a:lnTo>
                    <a:pt x="24468710" y="13783819"/>
                  </a:lnTo>
                  <a:lnTo>
                    <a:pt x="24468710" y="13800710"/>
                  </a:lnTo>
                  <a:lnTo>
                    <a:pt x="24451819" y="13800710"/>
                  </a:lnTo>
                  <a:lnTo>
                    <a:pt x="24451819" y="16891"/>
                  </a:lnTo>
                  <a:lnTo>
                    <a:pt x="24468710" y="16891"/>
                  </a:lnTo>
                  <a:lnTo>
                    <a:pt x="24468710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6" name="Freeform 6"/>
          <p:cNvSpPr/>
          <p:nvPr/>
        </p:nvSpPr>
        <p:spPr>
          <a:xfrm>
            <a:off x="16473377" y="8618631"/>
            <a:ext cx="3879627" cy="3879627"/>
          </a:xfrm>
          <a:custGeom>
            <a:avLst/>
            <a:gdLst/>
            <a:ahLst/>
            <a:cxnLst/>
            <a:rect l="l" t="t" r="r" b="b"/>
            <a:pathLst>
              <a:path w="3879627" h="3879627">
                <a:moveTo>
                  <a:pt x="0" y="0"/>
                </a:moveTo>
                <a:lnTo>
                  <a:pt x="3879627" y="0"/>
                </a:lnTo>
                <a:lnTo>
                  <a:pt x="3879627" y="3879627"/>
                </a:lnTo>
                <a:lnTo>
                  <a:pt x="0" y="38796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7" name="Freeform 7"/>
          <p:cNvSpPr/>
          <p:nvPr/>
        </p:nvSpPr>
        <p:spPr>
          <a:xfrm>
            <a:off x="14408373" y="6407373"/>
            <a:ext cx="3879627" cy="3879627"/>
          </a:xfrm>
          <a:custGeom>
            <a:avLst/>
            <a:gdLst/>
            <a:ahLst/>
            <a:cxnLst/>
            <a:rect l="l" t="t" r="r" b="b"/>
            <a:pathLst>
              <a:path w="3879627" h="3879627">
                <a:moveTo>
                  <a:pt x="0" y="0"/>
                </a:moveTo>
                <a:lnTo>
                  <a:pt x="3879627" y="0"/>
                </a:lnTo>
                <a:lnTo>
                  <a:pt x="3879627" y="3879627"/>
                </a:lnTo>
                <a:lnTo>
                  <a:pt x="0" y="38796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8" name="Group 8"/>
          <p:cNvGrpSpPr/>
          <p:nvPr/>
        </p:nvGrpSpPr>
        <p:grpSpPr>
          <a:xfrm>
            <a:off x="-1093894" y="-1076562"/>
            <a:ext cx="3568927" cy="3568927"/>
            <a:chOff x="0" y="0"/>
            <a:chExt cx="4758569" cy="475856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758690" cy="4758563"/>
            </a:xfrm>
            <a:custGeom>
              <a:avLst/>
              <a:gdLst/>
              <a:ahLst/>
              <a:cxnLst/>
              <a:rect l="l" t="t" r="r" b="b"/>
              <a:pathLst>
                <a:path w="4758690" h="4758563">
                  <a:moveTo>
                    <a:pt x="2379345" y="0"/>
                  </a:moveTo>
                  <a:cubicBezTo>
                    <a:pt x="1065276" y="0"/>
                    <a:pt x="0" y="1065276"/>
                    <a:pt x="0" y="2379345"/>
                  </a:cubicBezTo>
                  <a:cubicBezTo>
                    <a:pt x="0" y="3693414"/>
                    <a:pt x="1065276" y="4758563"/>
                    <a:pt x="2379345" y="4758563"/>
                  </a:cubicBezTo>
                  <a:cubicBezTo>
                    <a:pt x="3693414" y="4758563"/>
                    <a:pt x="4758690" y="3693287"/>
                    <a:pt x="4758690" y="2379218"/>
                  </a:cubicBezTo>
                  <a:cubicBezTo>
                    <a:pt x="4758690" y="1065149"/>
                    <a:pt x="3693287" y="0"/>
                    <a:pt x="2379345" y="0"/>
                  </a:cubicBezTo>
                  <a:close/>
                </a:path>
              </a:pathLst>
            </a:custGeom>
            <a:solidFill>
              <a:srgbClr val="86EAE9"/>
            </a:solidFill>
          </p:spPr>
          <p:txBody>
            <a:bodyPr/>
            <a:lstStyle/>
            <a:p>
              <a:endParaRPr lang="en-PH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3522594" y="6350179"/>
            <a:ext cx="5679806" cy="4018463"/>
            <a:chOff x="0" y="0"/>
            <a:chExt cx="7573075" cy="535795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573137" cy="5358003"/>
            </a:xfrm>
            <a:custGeom>
              <a:avLst/>
              <a:gdLst/>
              <a:ahLst/>
              <a:cxnLst/>
              <a:rect l="l" t="t" r="r" b="b"/>
              <a:pathLst>
                <a:path w="7573137" h="5358003">
                  <a:moveTo>
                    <a:pt x="0" y="0"/>
                  </a:moveTo>
                  <a:lnTo>
                    <a:pt x="7573137" y="0"/>
                  </a:lnTo>
                  <a:lnTo>
                    <a:pt x="7573137" y="5358003"/>
                  </a:lnTo>
                  <a:lnTo>
                    <a:pt x="0" y="5358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1"/>
              </a:stretch>
            </a:blip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12" name="Freeform 12"/>
          <p:cNvSpPr/>
          <p:nvPr/>
        </p:nvSpPr>
        <p:spPr>
          <a:xfrm>
            <a:off x="5981902" y="9445528"/>
            <a:ext cx="5910993" cy="841472"/>
          </a:xfrm>
          <a:custGeom>
            <a:avLst/>
            <a:gdLst/>
            <a:ahLst/>
            <a:cxnLst/>
            <a:rect l="l" t="t" r="r" b="b"/>
            <a:pathLst>
              <a:path w="5910993" h="841472">
                <a:moveTo>
                  <a:pt x="0" y="0"/>
                </a:moveTo>
                <a:lnTo>
                  <a:pt x="5910993" y="0"/>
                </a:lnTo>
                <a:lnTo>
                  <a:pt x="5910993" y="841472"/>
                </a:lnTo>
                <a:lnTo>
                  <a:pt x="0" y="8414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13" name="Group 13"/>
          <p:cNvGrpSpPr/>
          <p:nvPr/>
        </p:nvGrpSpPr>
        <p:grpSpPr>
          <a:xfrm>
            <a:off x="5981902" y="9725320"/>
            <a:ext cx="5910993" cy="388449"/>
            <a:chOff x="0" y="0"/>
            <a:chExt cx="7881324" cy="51793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7881324" cy="517932"/>
            </a:xfrm>
            <a:custGeom>
              <a:avLst/>
              <a:gdLst/>
              <a:ahLst/>
              <a:cxnLst/>
              <a:rect l="l" t="t" r="r" b="b"/>
              <a:pathLst>
                <a:path w="7881324" h="517932">
                  <a:moveTo>
                    <a:pt x="0" y="0"/>
                  </a:moveTo>
                  <a:lnTo>
                    <a:pt x="7881324" y="0"/>
                  </a:lnTo>
                  <a:lnTo>
                    <a:pt x="7881324" y="517932"/>
                  </a:lnTo>
                  <a:lnTo>
                    <a:pt x="0" y="51793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7881324" cy="55603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264"/>
                </a:lnSpc>
              </a:pPr>
              <a:r>
                <a:rPr lang="en-US" sz="2331" spc="349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WWW.CHIROONPURPOSE.COM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2475031" y="2092178"/>
            <a:ext cx="13998345" cy="2504211"/>
            <a:chOff x="-1" y="-808341"/>
            <a:chExt cx="15800757" cy="3338948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5800756" cy="2530607"/>
            </a:xfrm>
            <a:custGeom>
              <a:avLst/>
              <a:gdLst/>
              <a:ahLst/>
              <a:cxnLst/>
              <a:rect l="l" t="t" r="r" b="b"/>
              <a:pathLst>
                <a:path w="15800756" h="2530607">
                  <a:moveTo>
                    <a:pt x="0" y="0"/>
                  </a:moveTo>
                  <a:lnTo>
                    <a:pt x="15800756" y="0"/>
                  </a:lnTo>
                  <a:lnTo>
                    <a:pt x="15800756" y="2530607"/>
                  </a:lnTo>
                  <a:lnTo>
                    <a:pt x="0" y="253060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-1" y="-808341"/>
              <a:ext cx="15800756" cy="250203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7359"/>
                </a:lnSpc>
              </a:pPr>
              <a:r>
                <a:rPr lang="en-US" sz="6500" b="1" spc="64" dirty="0">
                  <a:solidFill>
                    <a:srgbClr val="FFFFFF"/>
                  </a:solidFill>
                  <a:latin typeface="Century Gothic Paneuropean Heavy"/>
                  <a:ea typeface="Century Gothic Paneuropean Heavy"/>
                  <a:cs typeface="Century Gothic Paneuropean Heavy"/>
                  <a:sym typeface="Century Gothic Paneuropean Heavy"/>
                </a:rPr>
                <a:t>Prenatal Painkillers &amp; Risk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2469343" y="4397626"/>
            <a:ext cx="11621967" cy="2701112"/>
            <a:chOff x="0" y="0"/>
            <a:chExt cx="10314356" cy="3601483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0314356" cy="3601483"/>
            </a:xfrm>
            <a:custGeom>
              <a:avLst/>
              <a:gdLst/>
              <a:ahLst/>
              <a:cxnLst/>
              <a:rect l="l" t="t" r="r" b="b"/>
              <a:pathLst>
                <a:path w="10314356" h="3601483">
                  <a:moveTo>
                    <a:pt x="0" y="0"/>
                  </a:moveTo>
                  <a:lnTo>
                    <a:pt x="10314356" y="0"/>
                  </a:lnTo>
                  <a:lnTo>
                    <a:pt x="10314356" y="3601483"/>
                  </a:lnTo>
                  <a:lnTo>
                    <a:pt x="0" y="360148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47625"/>
              <a:ext cx="10314356" cy="355385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4799"/>
                </a:lnSpc>
              </a:pPr>
              <a:r>
                <a:rPr lang="en-US" sz="4000" dirty="0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Children exposed to acetaminophen prenatally had a 21% higher risk of autism spectrum disorder and a 19% higher risk of ADHD.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2475032" y="8319139"/>
            <a:ext cx="8105095" cy="598983"/>
            <a:chOff x="0" y="0"/>
            <a:chExt cx="10806793" cy="79864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0806793" cy="798644"/>
            </a:xfrm>
            <a:custGeom>
              <a:avLst/>
              <a:gdLst/>
              <a:ahLst/>
              <a:cxnLst/>
              <a:rect l="l" t="t" r="r" b="b"/>
              <a:pathLst>
                <a:path w="10806793" h="798644">
                  <a:moveTo>
                    <a:pt x="0" y="0"/>
                  </a:moveTo>
                  <a:lnTo>
                    <a:pt x="10806793" y="0"/>
                  </a:lnTo>
                  <a:lnTo>
                    <a:pt x="10806793" y="798644"/>
                  </a:lnTo>
                  <a:lnTo>
                    <a:pt x="0" y="79864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10806793" cy="83674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2240"/>
                </a:lnSpc>
              </a:pPr>
              <a:r>
                <a:rPr lang="en-US" sz="1600" dirty="0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Prada D, Ritz B, Bauer AZ, et al. Environ Health. 2025;24:56</a:t>
              </a: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31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child looking down in the dark&#10;&#10;AI-generated content may be incorrect.">
            <a:extLst>
              <a:ext uri="{FF2B5EF4-FFF2-40B4-BE49-F238E27FC236}">
                <a16:creationId xmlns:a16="http://schemas.microsoft.com/office/drawing/2014/main" id="{19A09DD6-D9F2-9BE3-9371-11B8926E208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0" t="12797" r="37795" b="370"/>
          <a:stretch>
            <a:fillRect/>
          </a:stretch>
        </p:blipFill>
        <p:spPr>
          <a:xfrm>
            <a:off x="11965642" y="-342900"/>
            <a:ext cx="7341986" cy="10726056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0" y="0"/>
            <a:ext cx="18364200" cy="10363200"/>
            <a:chOff x="0" y="0"/>
            <a:chExt cx="24485600" cy="13817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485600" cy="13817600"/>
            </a:xfrm>
            <a:custGeom>
              <a:avLst/>
              <a:gdLst/>
              <a:ahLst/>
              <a:cxnLst/>
              <a:rect l="l" t="t" r="r" b="b"/>
              <a:pathLst>
                <a:path w="24485600" h="13817600">
                  <a:moveTo>
                    <a:pt x="16891" y="0"/>
                  </a:moveTo>
                  <a:lnTo>
                    <a:pt x="24468710" y="0"/>
                  </a:lnTo>
                  <a:cubicBezTo>
                    <a:pt x="24478107" y="0"/>
                    <a:pt x="24485600" y="7620"/>
                    <a:pt x="24485600" y="16891"/>
                  </a:cubicBezTo>
                  <a:lnTo>
                    <a:pt x="24485600" y="13800710"/>
                  </a:lnTo>
                  <a:cubicBezTo>
                    <a:pt x="24485600" y="13810107"/>
                    <a:pt x="24477980" y="13817600"/>
                    <a:pt x="24468710" y="13817600"/>
                  </a:cubicBezTo>
                  <a:lnTo>
                    <a:pt x="16891" y="13817600"/>
                  </a:lnTo>
                  <a:cubicBezTo>
                    <a:pt x="7493" y="13817600"/>
                    <a:pt x="0" y="13809980"/>
                    <a:pt x="0" y="13800710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3800710"/>
                  </a:lnTo>
                  <a:lnTo>
                    <a:pt x="16891" y="13800710"/>
                  </a:lnTo>
                  <a:lnTo>
                    <a:pt x="16891" y="13783819"/>
                  </a:lnTo>
                  <a:lnTo>
                    <a:pt x="24468710" y="13783819"/>
                  </a:lnTo>
                  <a:lnTo>
                    <a:pt x="24468710" y="13800710"/>
                  </a:lnTo>
                  <a:lnTo>
                    <a:pt x="24451819" y="13800710"/>
                  </a:lnTo>
                  <a:lnTo>
                    <a:pt x="24451819" y="16891"/>
                  </a:lnTo>
                  <a:lnTo>
                    <a:pt x="24468710" y="16891"/>
                  </a:lnTo>
                  <a:lnTo>
                    <a:pt x="24468710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4" name="Freeform 4"/>
          <p:cNvSpPr/>
          <p:nvPr/>
        </p:nvSpPr>
        <p:spPr>
          <a:xfrm>
            <a:off x="16473377" y="8618631"/>
            <a:ext cx="3879627" cy="3879627"/>
          </a:xfrm>
          <a:custGeom>
            <a:avLst/>
            <a:gdLst/>
            <a:ahLst/>
            <a:cxnLst/>
            <a:rect l="l" t="t" r="r" b="b"/>
            <a:pathLst>
              <a:path w="3879627" h="3879627">
                <a:moveTo>
                  <a:pt x="0" y="0"/>
                </a:moveTo>
                <a:lnTo>
                  <a:pt x="3879627" y="0"/>
                </a:lnTo>
                <a:lnTo>
                  <a:pt x="3879627" y="3879627"/>
                </a:lnTo>
                <a:lnTo>
                  <a:pt x="0" y="38796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5" name="Freeform 5"/>
          <p:cNvSpPr/>
          <p:nvPr/>
        </p:nvSpPr>
        <p:spPr>
          <a:xfrm>
            <a:off x="14484573" y="6407373"/>
            <a:ext cx="3879627" cy="3879627"/>
          </a:xfrm>
          <a:custGeom>
            <a:avLst/>
            <a:gdLst/>
            <a:ahLst/>
            <a:cxnLst/>
            <a:rect l="l" t="t" r="r" b="b"/>
            <a:pathLst>
              <a:path w="3879627" h="3879627">
                <a:moveTo>
                  <a:pt x="0" y="0"/>
                </a:moveTo>
                <a:lnTo>
                  <a:pt x="3879627" y="0"/>
                </a:lnTo>
                <a:lnTo>
                  <a:pt x="3879627" y="3879627"/>
                </a:lnTo>
                <a:lnTo>
                  <a:pt x="0" y="38796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6" name="Group 6"/>
          <p:cNvGrpSpPr/>
          <p:nvPr/>
        </p:nvGrpSpPr>
        <p:grpSpPr>
          <a:xfrm>
            <a:off x="2362201" y="1647458"/>
            <a:ext cx="9220200" cy="2974518"/>
            <a:chOff x="0" y="0"/>
            <a:chExt cx="12870780" cy="396602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870780" cy="2530607"/>
            </a:xfrm>
            <a:custGeom>
              <a:avLst/>
              <a:gdLst/>
              <a:ahLst/>
              <a:cxnLst/>
              <a:rect l="l" t="t" r="r" b="b"/>
              <a:pathLst>
                <a:path w="12870780" h="2530607">
                  <a:moveTo>
                    <a:pt x="0" y="0"/>
                  </a:moveTo>
                  <a:lnTo>
                    <a:pt x="12870780" y="0"/>
                  </a:lnTo>
                  <a:lnTo>
                    <a:pt x="12870780" y="2530607"/>
                  </a:lnTo>
                  <a:lnTo>
                    <a:pt x="0" y="253060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28575"/>
              <a:ext cx="12870780" cy="3937449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7359"/>
                </a:lnSpc>
              </a:pPr>
              <a:r>
                <a:rPr lang="en-US" sz="6500" b="1" spc="62" dirty="0">
                  <a:solidFill>
                    <a:srgbClr val="FFFFFF"/>
                  </a:solidFill>
                  <a:latin typeface="Century Gothic Paneuropean Heavy"/>
                  <a:ea typeface="Century Gothic Paneuropean Heavy"/>
                  <a:cs typeface="Century Gothic Paneuropean Heavy"/>
                  <a:sym typeface="Century Gothic Paneuropean Heavy"/>
                </a:rPr>
                <a:t>America’s Child Health Crisis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-1093894" y="-1076562"/>
            <a:ext cx="3568927" cy="3568927"/>
            <a:chOff x="0" y="0"/>
            <a:chExt cx="4758569" cy="475856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758690" cy="4758563"/>
            </a:xfrm>
            <a:custGeom>
              <a:avLst/>
              <a:gdLst/>
              <a:ahLst/>
              <a:cxnLst/>
              <a:rect l="l" t="t" r="r" b="b"/>
              <a:pathLst>
                <a:path w="4758690" h="4758563">
                  <a:moveTo>
                    <a:pt x="2379345" y="0"/>
                  </a:moveTo>
                  <a:cubicBezTo>
                    <a:pt x="1065276" y="0"/>
                    <a:pt x="0" y="1065276"/>
                    <a:pt x="0" y="2379345"/>
                  </a:cubicBezTo>
                  <a:cubicBezTo>
                    <a:pt x="0" y="3693414"/>
                    <a:pt x="1065276" y="4758563"/>
                    <a:pt x="2379345" y="4758563"/>
                  </a:cubicBezTo>
                  <a:cubicBezTo>
                    <a:pt x="3693414" y="4758563"/>
                    <a:pt x="4758690" y="3693287"/>
                    <a:pt x="4758690" y="2379218"/>
                  </a:cubicBezTo>
                  <a:cubicBezTo>
                    <a:pt x="4758690" y="1065149"/>
                    <a:pt x="3693287" y="0"/>
                    <a:pt x="2379345" y="0"/>
                  </a:cubicBezTo>
                  <a:close/>
                </a:path>
              </a:pathLst>
            </a:custGeom>
            <a:solidFill>
              <a:srgbClr val="86EAE9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14" name="Freeform 14"/>
          <p:cNvSpPr/>
          <p:nvPr/>
        </p:nvSpPr>
        <p:spPr>
          <a:xfrm>
            <a:off x="5981902" y="9445528"/>
            <a:ext cx="5910993" cy="841472"/>
          </a:xfrm>
          <a:custGeom>
            <a:avLst/>
            <a:gdLst/>
            <a:ahLst/>
            <a:cxnLst/>
            <a:rect l="l" t="t" r="r" b="b"/>
            <a:pathLst>
              <a:path w="5910993" h="841472">
                <a:moveTo>
                  <a:pt x="0" y="0"/>
                </a:moveTo>
                <a:lnTo>
                  <a:pt x="5910993" y="0"/>
                </a:lnTo>
                <a:lnTo>
                  <a:pt x="5910993" y="841472"/>
                </a:lnTo>
                <a:lnTo>
                  <a:pt x="0" y="8414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15" name="Group 15"/>
          <p:cNvGrpSpPr/>
          <p:nvPr/>
        </p:nvGrpSpPr>
        <p:grpSpPr>
          <a:xfrm>
            <a:off x="2366682" y="4493022"/>
            <a:ext cx="7615518" cy="2215703"/>
            <a:chOff x="0" y="0"/>
            <a:chExt cx="10972800" cy="2954271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0972800" cy="2801383"/>
            </a:xfrm>
            <a:custGeom>
              <a:avLst/>
              <a:gdLst/>
              <a:ahLst/>
              <a:cxnLst/>
              <a:rect l="l" t="t" r="r" b="b"/>
              <a:pathLst>
                <a:path w="10972800" h="2801383">
                  <a:moveTo>
                    <a:pt x="0" y="0"/>
                  </a:moveTo>
                  <a:lnTo>
                    <a:pt x="10972800" y="0"/>
                  </a:lnTo>
                  <a:lnTo>
                    <a:pt x="10972800" y="2801383"/>
                  </a:lnTo>
                  <a:lnTo>
                    <a:pt x="0" y="280138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200513"/>
              <a:ext cx="10972800" cy="275375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4799"/>
                </a:lnSpc>
              </a:pPr>
              <a:r>
                <a:rPr lang="en-US" sz="4000" dirty="0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U.S. children face an 80 percent higher risk of death compared with children in other wealthy nations.</a:t>
              </a:r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2362201" y="8196087"/>
            <a:ext cx="8115300" cy="627558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algn="l">
              <a:lnSpc>
                <a:spcPts val="2240"/>
              </a:lnSpc>
            </a:pPr>
            <a:r>
              <a:rPr lang="en-US" sz="1600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 Epoch Times. July 16, 2025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5981902" y="9725320"/>
            <a:ext cx="5910993" cy="388449"/>
            <a:chOff x="0" y="0"/>
            <a:chExt cx="7881324" cy="517932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7881324" cy="517932"/>
            </a:xfrm>
            <a:custGeom>
              <a:avLst/>
              <a:gdLst/>
              <a:ahLst/>
              <a:cxnLst/>
              <a:rect l="l" t="t" r="r" b="b"/>
              <a:pathLst>
                <a:path w="7881324" h="517932">
                  <a:moveTo>
                    <a:pt x="0" y="0"/>
                  </a:moveTo>
                  <a:lnTo>
                    <a:pt x="7881324" y="0"/>
                  </a:lnTo>
                  <a:lnTo>
                    <a:pt x="7881324" y="517932"/>
                  </a:lnTo>
                  <a:lnTo>
                    <a:pt x="0" y="51793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7881324" cy="55603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264"/>
                </a:lnSpc>
              </a:pPr>
              <a:r>
                <a:rPr lang="en-US" sz="2331" spc="349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WWW.CHIROONPURPOSE.COM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3627776" y="6364654"/>
            <a:ext cx="5679852" cy="4018502"/>
            <a:chOff x="-27844" y="0"/>
            <a:chExt cx="7573136" cy="5358003"/>
          </a:xfrm>
        </p:grpSpPr>
        <p:sp>
          <p:nvSpPr>
            <p:cNvPr id="13" name="Freeform 13"/>
            <p:cNvSpPr/>
            <p:nvPr/>
          </p:nvSpPr>
          <p:spPr>
            <a:xfrm>
              <a:off x="-27844" y="0"/>
              <a:ext cx="7573136" cy="5358003"/>
            </a:xfrm>
            <a:custGeom>
              <a:avLst/>
              <a:gdLst/>
              <a:ahLst/>
              <a:cxnLst/>
              <a:rect l="l" t="t" r="r" b="b"/>
              <a:pathLst>
                <a:path w="7573137" h="5358003">
                  <a:moveTo>
                    <a:pt x="0" y="0"/>
                  </a:moveTo>
                  <a:lnTo>
                    <a:pt x="7573137" y="0"/>
                  </a:lnTo>
                  <a:lnTo>
                    <a:pt x="7573137" y="5358003"/>
                  </a:lnTo>
                  <a:lnTo>
                    <a:pt x="0" y="5358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1"/>
              </a:stretch>
            </a:blipFill>
          </p:spPr>
          <p:txBody>
            <a:bodyPr/>
            <a:lstStyle/>
            <a:p>
              <a:endParaRPr lang="en-PH" dirty="0"/>
            </a:p>
          </p:txBody>
        </p:sp>
      </p:grpSp>
      <p:grpSp>
        <p:nvGrpSpPr>
          <p:cNvPr id="26" name="Group 4">
            <a:extLst>
              <a:ext uri="{FF2B5EF4-FFF2-40B4-BE49-F238E27FC236}">
                <a16:creationId xmlns:a16="http://schemas.microsoft.com/office/drawing/2014/main" id="{D5679EBF-ECAF-83D6-EEF0-3E5FAE5191FA}"/>
              </a:ext>
            </a:extLst>
          </p:cNvPr>
          <p:cNvGrpSpPr/>
          <p:nvPr/>
        </p:nvGrpSpPr>
        <p:grpSpPr>
          <a:xfrm>
            <a:off x="-3230015" y="-1486091"/>
            <a:ext cx="18740914" cy="13259181"/>
            <a:chOff x="0" y="0"/>
            <a:chExt cx="24987886" cy="17678908"/>
          </a:xfrm>
        </p:grpSpPr>
        <p:sp>
          <p:nvSpPr>
            <p:cNvPr id="27" name="Freeform 5">
              <a:extLst>
                <a:ext uri="{FF2B5EF4-FFF2-40B4-BE49-F238E27FC236}">
                  <a16:creationId xmlns:a16="http://schemas.microsoft.com/office/drawing/2014/main" id="{DA5754E3-7C83-39A8-A335-39C6BE66149C}"/>
                </a:ext>
              </a:extLst>
            </p:cNvPr>
            <p:cNvSpPr/>
            <p:nvPr/>
          </p:nvSpPr>
          <p:spPr>
            <a:xfrm>
              <a:off x="0" y="0"/>
              <a:ext cx="24987886" cy="17678908"/>
            </a:xfrm>
            <a:custGeom>
              <a:avLst/>
              <a:gdLst/>
              <a:ahLst/>
              <a:cxnLst/>
              <a:rect l="l" t="t" r="r" b="b"/>
              <a:pathLst>
                <a:path w="24987886" h="17678908">
                  <a:moveTo>
                    <a:pt x="0" y="0"/>
                  </a:moveTo>
                  <a:lnTo>
                    <a:pt x="24987886" y="0"/>
                  </a:lnTo>
                  <a:lnTo>
                    <a:pt x="24987886" y="17678908"/>
                  </a:lnTo>
                  <a:lnTo>
                    <a:pt x="0" y="176789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15000"/>
              </a:blip>
              <a:stretch>
                <a:fillRect t="-1" b="-1"/>
              </a:stretch>
            </a:blipFill>
          </p:spPr>
          <p:txBody>
            <a:bodyPr/>
            <a:lstStyle/>
            <a:p>
              <a:endParaRPr lang="en-PH"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31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erson putting on a child's face mask&#10;&#10;AI-generated content may be incorrect.">
            <a:extLst>
              <a:ext uri="{FF2B5EF4-FFF2-40B4-BE49-F238E27FC236}">
                <a16:creationId xmlns:a16="http://schemas.microsoft.com/office/drawing/2014/main" id="{AC16E7DB-DEF0-CA1A-433C-E7A5AB50AB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3"/>
          <a:stretch>
            <a:fillRect/>
          </a:stretch>
        </p:blipFill>
        <p:spPr>
          <a:xfrm>
            <a:off x="-57150" y="-23518"/>
            <a:ext cx="18364200" cy="10386718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-76200" y="0"/>
            <a:ext cx="18364200" cy="10363200"/>
            <a:chOff x="0" y="0"/>
            <a:chExt cx="24485600" cy="13817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485600" cy="13817600"/>
            </a:xfrm>
            <a:custGeom>
              <a:avLst/>
              <a:gdLst/>
              <a:ahLst/>
              <a:cxnLst/>
              <a:rect l="l" t="t" r="r" b="b"/>
              <a:pathLst>
                <a:path w="24485600" h="13817600">
                  <a:moveTo>
                    <a:pt x="16891" y="0"/>
                  </a:moveTo>
                  <a:lnTo>
                    <a:pt x="24468710" y="0"/>
                  </a:lnTo>
                  <a:cubicBezTo>
                    <a:pt x="24478107" y="0"/>
                    <a:pt x="24485600" y="7620"/>
                    <a:pt x="24485600" y="16891"/>
                  </a:cubicBezTo>
                  <a:lnTo>
                    <a:pt x="24485600" y="13800710"/>
                  </a:lnTo>
                  <a:cubicBezTo>
                    <a:pt x="24485600" y="13810107"/>
                    <a:pt x="24477980" y="13817600"/>
                    <a:pt x="24468710" y="13817600"/>
                  </a:cubicBezTo>
                  <a:lnTo>
                    <a:pt x="16891" y="13817600"/>
                  </a:lnTo>
                  <a:cubicBezTo>
                    <a:pt x="7493" y="13817600"/>
                    <a:pt x="0" y="13809980"/>
                    <a:pt x="0" y="13800710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3800710"/>
                  </a:lnTo>
                  <a:lnTo>
                    <a:pt x="16891" y="13800710"/>
                  </a:lnTo>
                  <a:lnTo>
                    <a:pt x="16891" y="13783819"/>
                  </a:lnTo>
                  <a:lnTo>
                    <a:pt x="24468710" y="13783819"/>
                  </a:lnTo>
                  <a:lnTo>
                    <a:pt x="24468710" y="13800710"/>
                  </a:lnTo>
                  <a:lnTo>
                    <a:pt x="24451819" y="13800710"/>
                  </a:lnTo>
                  <a:lnTo>
                    <a:pt x="24451819" y="16891"/>
                  </a:lnTo>
                  <a:lnTo>
                    <a:pt x="24468710" y="16891"/>
                  </a:lnTo>
                  <a:lnTo>
                    <a:pt x="24468710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5" name="Freeform 5"/>
          <p:cNvSpPr/>
          <p:nvPr/>
        </p:nvSpPr>
        <p:spPr>
          <a:xfrm>
            <a:off x="16473377" y="8618631"/>
            <a:ext cx="3879627" cy="3879627"/>
          </a:xfrm>
          <a:custGeom>
            <a:avLst/>
            <a:gdLst/>
            <a:ahLst/>
            <a:cxnLst/>
            <a:rect l="l" t="t" r="r" b="b"/>
            <a:pathLst>
              <a:path w="3879627" h="3879627">
                <a:moveTo>
                  <a:pt x="0" y="0"/>
                </a:moveTo>
                <a:lnTo>
                  <a:pt x="3879627" y="0"/>
                </a:lnTo>
                <a:lnTo>
                  <a:pt x="3879627" y="3879627"/>
                </a:lnTo>
                <a:lnTo>
                  <a:pt x="0" y="38796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6" name="Freeform 6"/>
          <p:cNvSpPr/>
          <p:nvPr/>
        </p:nvSpPr>
        <p:spPr>
          <a:xfrm>
            <a:off x="14408373" y="6407373"/>
            <a:ext cx="3879627" cy="3879627"/>
          </a:xfrm>
          <a:custGeom>
            <a:avLst/>
            <a:gdLst/>
            <a:ahLst/>
            <a:cxnLst/>
            <a:rect l="l" t="t" r="r" b="b"/>
            <a:pathLst>
              <a:path w="3879627" h="3879627">
                <a:moveTo>
                  <a:pt x="0" y="0"/>
                </a:moveTo>
                <a:lnTo>
                  <a:pt x="3879627" y="0"/>
                </a:lnTo>
                <a:lnTo>
                  <a:pt x="3879627" y="3879627"/>
                </a:lnTo>
                <a:lnTo>
                  <a:pt x="0" y="38796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7" name="Group 7"/>
          <p:cNvGrpSpPr/>
          <p:nvPr/>
        </p:nvGrpSpPr>
        <p:grpSpPr>
          <a:xfrm>
            <a:off x="-1093894" y="-1076562"/>
            <a:ext cx="3568927" cy="3568927"/>
            <a:chOff x="0" y="0"/>
            <a:chExt cx="4758569" cy="475856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758690" cy="4758563"/>
            </a:xfrm>
            <a:custGeom>
              <a:avLst/>
              <a:gdLst/>
              <a:ahLst/>
              <a:cxnLst/>
              <a:rect l="l" t="t" r="r" b="b"/>
              <a:pathLst>
                <a:path w="4758690" h="4758563">
                  <a:moveTo>
                    <a:pt x="2379345" y="0"/>
                  </a:moveTo>
                  <a:cubicBezTo>
                    <a:pt x="1065276" y="0"/>
                    <a:pt x="0" y="1065276"/>
                    <a:pt x="0" y="2379345"/>
                  </a:cubicBezTo>
                  <a:cubicBezTo>
                    <a:pt x="0" y="3693414"/>
                    <a:pt x="1065276" y="4758563"/>
                    <a:pt x="2379345" y="4758563"/>
                  </a:cubicBezTo>
                  <a:cubicBezTo>
                    <a:pt x="3693414" y="4758563"/>
                    <a:pt x="4758690" y="3693287"/>
                    <a:pt x="4758690" y="2379218"/>
                  </a:cubicBezTo>
                  <a:cubicBezTo>
                    <a:pt x="4758690" y="1065149"/>
                    <a:pt x="3693287" y="0"/>
                    <a:pt x="2379345" y="0"/>
                  </a:cubicBezTo>
                  <a:close/>
                </a:path>
              </a:pathLst>
            </a:custGeom>
            <a:solidFill>
              <a:srgbClr val="86EAE9"/>
            </a:solidFill>
          </p:spPr>
          <p:txBody>
            <a:bodyPr/>
            <a:lstStyle/>
            <a:p>
              <a:endParaRPr lang="en-PH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3551825" y="6355622"/>
            <a:ext cx="5679806" cy="4018463"/>
            <a:chOff x="0" y="0"/>
            <a:chExt cx="7573075" cy="535795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573137" cy="5358003"/>
            </a:xfrm>
            <a:custGeom>
              <a:avLst/>
              <a:gdLst/>
              <a:ahLst/>
              <a:cxnLst/>
              <a:rect l="l" t="t" r="r" b="b"/>
              <a:pathLst>
                <a:path w="7573137" h="5358003">
                  <a:moveTo>
                    <a:pt x="0" y="0"/>
                  </a:moveTo>
                  <a:lnTo>
                    <a:pt x="7573137" y="0"/>
                  </a:lnTo>
                  <a:lnTo>
                    <a:pt x="7573137" y="5358003"/>
                  </a:lnTo>
                  <a:lnTo>
                    <a:pt x="0" y="5358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1"/>
              </a:stretch>
            </a:blip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11" name="Freeform 11"/>
          <p:cNvSpPr/>
          <p:nvPr/>
        </p:nvSpPr>
        <p:spPr>
          <a:xfrm>
            <a:off x="5981902" y="9445528"/>
            <a:ext cx="5910993" cy="841472"/>
          </a:xfrm>
          <a:custGeom>
            <a:avLst/>
            <a:gdLst/>
            <a:ahLst/>
            <a:cxnLst/>
            <a:rect l="l" t="t" r="r" b="b"/>
            <a:pathLst>
              <a:path w="5910993" h="841472">
                <a:moveTo>
                  <a:pt x="0" y="0"/>
                </a:moveTo>
                <a:lnTo>
                  <a:pt x="5910993" y="0"/>
                </a:lnTo>
                <a:lnTo>
                  <a:pt x="5910993" y="841472"/>
                </a:lnTo>
                <a:lnTo>
                  <a:pt x="0" y="8414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12" name="Group 12"/>
          <p:cNvGrpSpPr/>
          <p:nvPr/>
        </p:nvGrpSpPr>
        <p:grpSpPr>
          <a:xfrm>
            <a:off x="5981902" y="9725320"/>
            <a:ext cx="5910993" cy="388449"/>
            <a:chOff x="0" y="0"/>
            <a:chExt cx="7881324" cy="51793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7881324" cy="517932"/>
            </a:xfrm>
            <a:custGeom>
              <a:avLst/>
              <a:gdLst/>
              <a:ahLst/>
              <a:cxnLst/>
              <a:rect l="l" t="t" r="r" b="b"/>
              <a:pathLst>
                <a:path w="7881324" h="517932">
                  <a:moveTo>
                    <a:pt x="0" y="0"/>
                  </a:moveTo>
                  <a:lnTo>
                    <a:pt x="7881324" y="0"/>
                  </a:lnTo>
                  <a:lnTo>
                    <a:pt x="7881324" y="517932"/>
                  </a:lnTo>
                  <a:lnTo>
                    <a:pt x="0" y="51793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7881324" cy="55603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264"/>
                </a:lnSpc>
              </a:pPr>
              <a:r>
                <a:rPr lang="en-US" sz="2331" spc="349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WWW.CHIROONPURPOSE.COM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2475123" y="1842950"/>
            <a:ext cx="13998253" cy="2256151"/>
            <a:chOff x="0" y="0"/>
            <a:chExt cx="13463835" cy="300820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0518557" cy="3008202"/>
            </a:xfrm>
            <a:custGeom>
              <a:avLst/>
              <a:gdLst/>
              <a:ahLst/>
              <a:cxnLst/>
              <a:rect l="l" t="t" r="r" b="b"/>
              <a:pathLst>
                <a:path w="10518557" h="3008202">
                  <a:moveTo>
                    <a:pt x="0" y="0"/>
                  </a:moveTo>
                  <a:lnTo>
                    <a:pt x="10518557" y="0"/>
                  </a:lnTo>
                  <a:lnTo>
                    <a:pt x="10518557" y="3008202"/>
                  </a:lnTo>
                  <a:lnTo>
                    <a:pt x="0" y="300820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28575"/>
              <a:ext cx="13463835" cy="2979627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7359"/>
                </a:lnSpc>
              </a:pPr>
              <a:r>
                <a:rPr lang="en-US" sz="6500" b="1" spc="62" dirty="0">
                  <a:solidFill>
                    <a:srgbClr val="FFFFFF"/>
                  </a:solidFill>
                  <a:latin typeface="Century Gothic Paneuropean Heavy"/>
                  <a:ea typeface="Century Gothic Paneuropean Heavy"/>
                  <a:cs typeface="Century Gothic Paneuropean Heavy"/>
                  <a:sym typeface="Century Gothic Paneuropean Heavy"/>
                </a:rPr>
                <a:t>Declining Child Health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2194791" y="3969191"/>
            <a:ext cx="11496732" cy="2898718"/>
            <a:chOff x="0" y="-388371"/>
            <a:chExt cx="10775822" cy="318975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0464588" cy="2801383"/>
            </a:xfrm>
            <a:custGeom>
              <a:avLst/>
              <a:gdLst/>
              <a:ahLst/>
              <a:cxnLst/>
              <a:rect l="l" t="t" r="r" b="b"/>
              <a:pathLst>
                <a:path w="10464588" h="2801383">
                  <a:moveTo>
                    <a:pt x="0" y="0"/>
                  </a:moveTo>
                  <a:lnTo>
                    <a:pt x="10464588" y="0"/>
                  </a:lnTo>
                  <a:lnTo>
                    <a:pt x="10464588" y="2801383"/>
                  </a:lnTo>
                  <a:lnTo>
                    <a:pt x="0" y="280138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311234" y="-388371"/>
              <a:ext cx="10464588" cy="275375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4799"/>
                </a:lnSpc>
              </a:pPr>
              <a:r>
                <a:rPr lang="en-US" sz="4000" dirty="0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The prevalence of obesity among U.S. children doubled from 1988 to 2018, and the prevalence of chronic conditions nearly tripled.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2568323" y="7715844"/>
            <a:ext cx="8338980" cy="817394"/>
            <a:chOff x="-71272" y="0"/>
            <a:chExt cx="11118640" cy="1089859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1047368" cy="798644"/>
            </a:xfrm>
            <a:custGeom>
              <a:avLst/>
              <a:gdLst/>
              <a:ahLst/>
              <a:cxnLst/>
              <a:rect l="l" t="t" r="r" b="b"/>
              <a:pathLst>
                <a:path w="11047368" h="798644">
                  <a:moveTo>
                    <a:pt x="0" y="0"/>
                  </a:moveTo>
                  <a:lnTo>
                    <a:pt x="11047368" y="0"/>
                  </a:lnTo>
                  <a:lnTo>
                    <a:pt x="11047368" y="798644"/>
                  </a:lnTo>
                  <a:lnTo>
                    <a:pt x="0" y="79864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-71272" y="253115"/>
              <a:ext cx="11047368" cy="83674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2240"/>
                </a:lnSpc>
              </a:pPr>
              <a:r>
                <a:rPr lang="en-US" sz="1600" dirty="0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Forrest CB, Koenigsberg LJ, Harvey FE, et al. JAMA. 2025;334(6):509–516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501</TotalTime>
  <Words>757</Words>
  <Application>Microsoft Office PowerPoint</Application>
  <PresentationFormat>Custom</PresentationFormat>
  <Paragraphs>75</Paragraphs>
  <Slides>18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Aptos</vt:lpstr>
      <vt:lpstr>Century Gothic Paneuropean</vt:lpstr>
      <vt:lpstr>Calibri</vt:lpstr>
      <vt:lpstr>Century Gothic Paneuropean Heavy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April Slides 2025.pptx</dc:title>
  <dc:creator>Rick Benjamin Cruz</dc:creator>
  <cp:lastModifiedBy>Rick Benjamin Cruz</cp:lastModifiedBy>
  <cp:revision>23</cp:revision>
  <dcterms:created xsi:type="dcterms:W3CDTF">2006-08-16T00:00:00Z</dcterms:created>
  <dcterms:modified xsi:type="dcterms:W3CDTF">2025-08-31T23:57:17Z</dcterms:modified>
  <dc:identifier>DAGj-KHRuEA</dc:identifier>
</cp:coreProperties>
</file>